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3"/>
  </p:notesMasterIdLst>
  <p:sldIdLst>
    <p:sldId id="260" r:id="rId3"/>
    <p:sldId id="265" r:id="rId4"/>
    <p:sldId id="285" r:id="rId5"/>
    <p:sldId id="266" r:id="rId6"/>
    <p:sldId id="286" r:id="rId7"/>
    <p:sldId id="284" r:id="rId8"/>
    <p:sldId id="287" r:id="rId9"/>
    <p:sldId id="289" r:id="rId10"/>
    <p:sldId id="288" r:id="rId11"/>
    <p:sldId id="283"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469" userDrawn="1">
          <p15:clr>
            <a:srgbClr val="A4A3A4"/>
          </p15:clr>
        </p15:guide>
        <p15:guide id="4" orient="horz" pos="451" userDrawn="1">
          <p15:clr>
            <a:srgbClr val="A4A3A4"/>
          </p15:clr>
        </p15:guide>
        <p15:guide id="5" orient="horz" pos="278" userDrawn="1">
          <p15:clr>
            <a:srgbClr val="A4A3A4"/>
          </p15:clr>
        </p15:guide>
        <p15:guide id="6" pos="189" userDrawn="1">
          <p15:clr>
            <a:srgbClr val="A4A3A4"/>
          </p15:clr>
        </p15:guide>
        <p15:guide id="7" pos="4294" userDrawn="1">
          <p15:clr>
            <a:srgbClr val="A4A3A4"/>
          </p15:clr>
        </p15:guide>
        <p15:guide id="8" orient="horz" pos="40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AAB3"/>
    <a:srgbClr val="0D0D0D"/>
    <a:srgbClr val="EBD3B7"/>
    <a:srgbClr val="A57446"/>
    <a:srgbClr val="CD9F80"/>
    <a:srgbClr val="4F4239"/>
    <a:srgbClr val="9DA99F"/>
    <a:srgbClr val="D9D4C9"/>
    <a:srgbClr val="A59A8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66" autoAdjust="0"/>
  </p:normalViewPr>
  <p:slideViewPr>
    <p:cSldViewPr snapToGrid="0" showGuides="1">
      <p:cViewPr varScale="1">
        <p:scale>
          <a:sx n="108" d="100"/>
          <a:sy n="108" d="100"/>
        </p:scale>
        <p:origin x="108" y="96"/>
      </p:cViewPr>
      <p:guideLst>
        <p:guide orient="horz" pos="2160"/>
        <p:guide pos="3840"/>
        <p:guide pos="7469"/>
        <p:guide orient="horz" pos="451"/>
        <p:guide orient="horz" pos="278"/>
        <p:guide pos="189"/>
        <p:guide pos="4294"/>
        <p:guide orient="horz" pos="4065"/>
      </p:guideLst>
    </p:cSldViewPr>
  </p:slideViewPr>
  <p:notesTextViewPr>
    <p:cViewPr>
      <p:scale>
        <a:sx n="1" d="1"/>
        <a:sy n="1" d="1"/>
      </p:scale>
      <p:origin x="0" y="0"/>
    </p:cViewPr>
  </p:notesTextViewPr>
  <p:sorterViewPr>
    <p:cViewPr>
      <p:scale>
        <a:sx n="100" d="100"/>
        <a:sy n="100" d="100"/>
      </p:scale>
      <p:origin x="0" y="-173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E5ACE-4FA4-4B4B-B7F8-662BCF672CF2}" type="datetimeFigureOut">
              <a:rPr lang="zh-CN" altLang="en-US" smtClean="0"/>
              <a:t>2022/2/11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D643E-5F2C-49CF-83FF-E485C6A051CE}" type="slidenum">
              <a:rPr lang="zh-CN" altLang="en-US" smtClean="0"/>
              <a:t>‹#›</a:t>
            </a:fld>
            <a:endParaRPr lang="zh-CN" altLang="en-US"/>
          </a:p>
        </p:txBody>
      </p:sp>
    </p:spTree>
    <p:extLst>
      <p:ext uri="{BB962C8B-B14F-4D97-AF65-F5344CB8AC3E}">
        <p14:creationId xmlns:p14="http://schemas.microsoft.com/office/powerpoint/2010/main" val="194593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2</a:t>
            </a:fld>
            <a:endParaRPr lang="zh-CN" altLang="en-US"/>
          </a:p>
        </p:txBody>
      </p:sp>
    </p:spTree>
    <p:extLst>
      <p:ext uri="{BB962C8B-B14F-4D97-AF65-F5344CB8AC3E}">
        <p14:creationId xmlns:p14="http://schemas.microsoft.com/office/powerpoint/2010/main" val="178073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races play an important role leading to the uneven time consuming to different group of people.</a:t>
            </a:r>
          </a:p>
          <a:p>
            <a:endParaRPr lang="en-US" altLang="zh-CN" dirty="0"/>
          </a:p>
          <a:p>
            <a:r>
              <a:rPr lang="en-US" altLang="zh-CN" dirty="0"/>
              <a:t>draw from the map from Chicago metropolitan agency for planning, it also illustrate the method I’m about to use to overlap the three </a:t>
            </a:r>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4</a:t>
            </a:fld>
            <a:endParaRPr lang="zh-CN" altLang="en-US"/>
          </a:p>
        </p:txBody>
      </p:sp>
    </p:spTree>
    <p:extLst>
      <p:ext uri="{BB962C8B-B14F-4D97-AF65-F5344CB8AC3E}">
        <p14:creationId xmlns:p14="http://schemas.microsoft.com/office/powerpoint/2010/main" val="1235541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64903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3296414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3907296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2941964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196409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96457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073776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3237216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772073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538206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DE4274-6686-4A88-B352-6CF8A7FC23C5}" type="datetimeFigureOut">
              <a:rPr lang="zh-CN" altLang="en-US" smtClean="0"/>
              <a:t>2022/2/11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240260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E4274-6686-4A88-B352-6CF8A7FC23C5}" type="datetimeFigureOut">
              <a:rPr lang="zh-CN" altLang="en-US" smtClean="0"/>
              <a:t>2022/2/11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136438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91B2BC0-1E95-4771-BB99-54964F52AC7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423" y="0"/>
            <a:ext cx="12197423" cy="6854952"/>
          </a:xfrm>
          <a:prstGeom prst="rect">
            <a:avLst/>
          </a:prstGeom>
        </p:spPr>
      </p:pic>
      <p:sp>
        <p:nvSpPr>
          <p:cNvPr id="3" name="矩形 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795072"/>
            <a:ext cx="12192000" cy="326785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e7d195523061f1c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e7d195523061f1c0214d268728035a112e1f1a63855fa0d5B3BC3571FB2346650E40B27C71D4ADB669896543E409C0762562804D99F14164E036E91A4D200FB459B9C67F1066513BDCC2663F2655ED5A2F3E64E50905ECC13FD08E412A2449DFC0DEA4732AF4E76A12DAA23714D9A24C7EAC7F7CD8FF94AEC7D4E9162B55FEA74E289784371BE33B</a:t>
            </a:r>
            <a:endParaRPr lang="zh-CN" altLang="en-US" sz="100"/>
          </a:p>
        </p:txBody>
      </p:sp>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967110" y="2495291"/>
            <a:ext cx="10252355" cy="1648913"/>
          </a:xfrm>
          <a:prstGeom prst="rect">
            <a:avLst/>
          </a:prstGeom>
          <a:noFill/>
        </p:spPr>
        <p:txBody>
          <a:bodyPr wrap="square" rtlCol="0">
            <a:spAutoFit/>
          </a:bodyPr>
          <a:lstStyle/>
          <a:p>
            <a:pPr algn="ctr">
              <a:lnSpc>
                <a:spcPct val="110000"/>
              </a:lnSpc>
            </a:pPr>
            <a:r>
              <a:rPr lang="en-US" altLang="zh-CN" sz="4800" spc="300" dirty="0">
                <a:solidFill>
                  <a:srgbClr val="282828"/>
                </a:solidFill>
                <a:latin typeface="Arial Rounded MT Bold" panose="020F0704030504030204" pitchFamily="34" charset="0"/>
                <a:ea typeface=" 汉仪良品线简" panose="00020600040101010101" pitchFamily="18" charset="-122"/>
              </a:rPr>
              <a:t>Commuting Inequity Analysis in Megacity</a:t>
            </a:r>
            <a:endParaRPr lang="zh-CN" altLang="en-US" sz="4800" spc="300" dirty="0">
              <a:solidFill>
                <a:srgbClr val="282828"/>
              </a:solidFill>
              <a:latin typeface="Arial Rounded MT Bold" panose="020F0704030504030204" pitchFamily="34" charset="0"/>
              <a:ea typeface=" 汉仪良品线简" panose="00020600040101010101" pitchFamily="18" charset="-122"/>
            </a:endParaRPr>
          </a:p>
        </p:txBody>
      </p:sp>
      <p:sp>
        <p:nvSpPr>
          <p:cNvPr id="10" name="矩形 9"/>
          <p:cNvSpPr/>
          <p:nvPr/>
        </p:nvSpPr>
        <p:spPr>
          <a:xfrm>
            <a:off x="1907422" y="4464252"/>
            <a:ext cx="9203960" cy="504177"/>
          </a:xfrm>
          <a:prstGeom prst="rect">
            <a:avLst/>
          </a:prstGeom>
        </p:spPr>
        <p:txBody>
          <a:bodyPr wrap="square">
            <a:spAutoFit/>
          </a:bodyPr>
          <a:lstStyle/>
          <a:p>
            <a:pPr algn="r">
              <a:lnSpc>
                <a:spcPct val="120000"/>
              </a:lnSpc>
            </a:pPr>
            <a:r>
              <a:rPr lang="en-US" altLang="zh-CN" sz="2400" b="1" i="1" dirty="0">
                <a:solidFill>
                  <a:srgbClr val="282828"/>
                </a:solidFill>
                <a:latin typeface="Open Sans" panose="020B0606030504020204" pitchFamily="34" charset="0"/>
                <a:ea typeface="Open Sans" panose="020B0606030504020204" pitchFamily="34" charset="0"/>
                <a:cs typeface="Open Sans" panose="020B0606030504020204" pitchFamily="34" charset="0"/>
              </a:rPr>
              <a:t>Chicago</a:t>
            </a:r>
            <a:r>
              <a:rPr lang="en-US" altLang="zh-CN" dirty="0">
                <a:solidFill>
                  <a:srgbClr val="282828"/>
                </a:solidFill>
                <a:latin typeface="Open Sans" panose="020B0606030504020204" pitchFamily="34" charset="0"/>
                <a:ea typeface="Open Sans" panose="020B0606030504020204" pitchFamily="34" charset="0"/>
                <a:cs typeface="Open Sans" panose="020B0606030504020204" pitchFamily="34" charset="0"/>
              </a:rPr>
              <a:t> - </a:t>
            </a:r>
            <a:r>
              <a:rPr lang="en-US" altLang="zh-CN" dirty="0" err="1">
                <a:solidFill>
                  <a:srgbClr val="282828"/>
                </a:solidFill>
                <a:latin typeface="Open Sans" panose="020B0606030504020204" pitchFamily="34" charset="0"/>
                <a:ea typeface="Open Sans" panose="020B0606030504020204" pitchFamily="34" charset="0"/>
                <a:cs typeface="Open Sans" panose="020B0606030504020204" pitchFamily="34" charset="0"/>
              </a:rPr>
              <a:t>traveltime</a:t>
            </a:r>
            <a:r>
              <a:rPr lang="en-US" altLang="zh-CN" dirty="0">
                <a:solidFill>
                  <a:srgbClr val="282828"/>
                </a:solidFill>
                <a:latin typeface="Open Sans" panose="020B0606030504020204" pitchFamily="34" charset="0"/>
                <a:ea typeface="Open Sans" panose="020B0606030504020204" pitchFamily="34" charset="0"/>
                <a:cs typeface="Open Sans" panose="020B0606030504020204" pitchFamily="34" charset="0"/>
              </a:rPr>
              <a:t> to work</a:t>
            </a:r>
          </a:p>
        </p:txBody>
      </p:sp>
      <p:sp>
        <p:nvSpPr>
          <p:cNvPr id="7" name="矩形 6">
            <a:extLst>
              <a:ext uri="{FF2B5EF4-FFF2-40B4-BE49-F238E27FC236}">
                <a16:creationId xmlns:a16="http://schemas.microsoft.com/office/drawing/2014/main" id="{D69B5A36-7BC1-46B8-B04E-003A71865EFF}"/>
              </a:ext>
            </a:extLst>
          </p:cNvPr>
          <p:cNvSpPr/>
          <p:nvPr/>
        </p:nvSpPr>
        <p:spPr>
          <a:xfrm>
            <a:off x="2669422" y="6145936"/>
            <a:ext cx="9203960" cy="504177"/>
          </a:xfrm>
          <a:prstGeom prst="rect">
            <a:avLst/>
          </a:prstGeom>
        </p:spPr>
        <p:txBody>
          <a:bodyPr wrap="square">
            <a:spAutoFit/>
          </a:bodyPr>
          <a:lstStyle/>
          <a:p>
            <a:pPr algn="r">
              <a:lnSpc>
                <a:spcPct val="120000"/>
              </a:lnSpc>
            </a:pPr>
            <a:r>
              <a:rPr lang="en-US" altLang="zh-CN" sz="2400" b="1"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Yebei</a:t>
            </a:r>
            <a:r>
              <a:rPr lang="en-US" altLang="zh-CN" sz="24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 Yao</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056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5C4DDF4-05F4-4726-8B54-6EEE197434D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423" y="0"/>
            <a:ext cx="12197423" cy="6854952"/>
          </a:xfrm>
          <a:prstGeom prst="rect">
            <a:avLst/>
          </a:prstGeom>
        </p:spPr>
      </p:pic>
      <p:sp>
        <p:nvSpPr>
          <p:cNvPr id="3" name="矩形 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795072"/>
            <a:ext cx="12192000" cy="3267856"/>
          </a:xfrm>
          <a:prstGeom prst="rect">
            <a:avLst/>
          </a:prstGeom>
          <a:solidFill>
            <a:srgbClr val="0D0D0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e7d195523061f1c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e7d195523061f1c0214d268728035a112e1f1a63855fa0d5B3BC3571FB2346650E40B27C71D4ADB669896543E409C0762562804D99F14164E036E91A4D200FB459B9C67F1066513BDCC2663F2655ED5A2F3E64E50905ECC13FD08E412A2449DFC0DEA4732AF4E76A12DAA23714D9A24C7EAC7F7CD8FF94AEC7D4E9162B55FEA74E289784371BE33B</a:t>
            </a:r>
            <a:endParaRPr lang="zh-CN" altLang="en-US" sz="100"/>
          </a:p>
        </p:txBody>
      </p:sp>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1509010" y="2495291"/>
            <a:ext cx="9203961" cy="1658018"/>
          </a:xfrm>
          <a:prstGeom prst="rect">
            <a:avLst/>
          </a:prstGeom>
          <a:noFill/>
        </p:spPr>
        <p:txBody>
          <a:bodyPr wrap="square" rtlCol="0">
            <a:spAutoFit/>
          </a:bodyPr>
          <a:lstStyle/>
          <a:p>
            <a:pPr algn="ctr">
              <a:lnSpc>
                <a:spcPct val="110000"/>
              </a:lnSpc>
            </a:pPr>
            <a:r>
              <a:rPr lang="en-US" altLang="zh-CN" sz="9600" spc="300" dirty="0">
                <a:solidFill>
                  <a:schemeClr val="accent4">
                    <a:lumMod val="40000"/>
                    <a:lumOff val="60000"/>
                  </a:schemeClr>
                </a:solidFill>
                <a:latin typeface="AXIS Std M" panose="020B0600000000000000" pitchFamily="34" charset="-128"/>
                <a:ea typeface="AXIS Std M" panose="020B0600000000000000" pitchFamily="34" charset="-128"/>
              </a:rPr>
              <a:t>THANKS</a:t>
            </a:r>
            <a:endParaRPr lang="zh-CN" altLang="en-US" sz="9600" spc="300" dirty="0">
              <a:solidFill>
                <a:schemeClr val="accent4">
                  <a:lumMod val="40000"/>
                  <a:lumOff val="60000"/>
                </a:schemeClr>
              </a:solidFill>
              <a:latin typeface="AXIS Std M" panose="020B0600000000000000" pitchFamily="34" charset="-128"/>
              <a:ea typeface="AXIS Std M" panose="020B0600000000000000" pitchFamily="34" charset="-128"/>
            </a:endParaRPr>
          </a:p>
        </p:txBody>
      </p:sp>
    </p:spTree>
    <p:extLst>
      <p:ext uri="{BB962C8B-B14F-4D97-AF65-F5344CB8AC3E}">
        <p14:creationId xmlns:p14="http://schemas.microsoft.com/office/powerpoint/2010/main" val="274553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437419-A145-424A-A5CF-25DC33BC06A4}"/>
              </a:ext>
            </a:extLst>
          </p:cNvPr>
          <p:cNvSpPr/>
          <p:nvPr/>
        </p:nvSpPr>
        <p:spPr>
          <a:xfrm>
            <a:off x="7024914" y="998427"/>
            <a:ext cx="3886922" cy="5198241"/>
          </a:xfrm>
          <a:prstGeom prst="rect">
            <a:avLst/>
          </a:prstGeom>
          <a:solidFill>
            <a:srgbClr val="D9D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2</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5" name="文本框 4"/>
          <p:cNvSpPr txBox="1"/>
          <p:nvPr/>
        </p:nvSpPr>
        <p:spPr>
          <a:xfrm>
            <a:off x="8226335" y="1134397"/>
            <a:ext cx="2308486" cy="662554"/>
          </a:xfrm>
          <a:prstGeom prst="rect">
            <a:avLst/>
          </a:prstGeom>
          <a:noFill/>
        </p:spPr>
        <p:txBody>
          <a:bodyPr wrap="square" rtlCol="0">
            <a:spAutoFit/>
          </a:bodyPr>
          <a:lstStyle/>
          <a:p>
            <a:pPr>
              <a:lnSpc>
                <a:spcPct val="150000"/>
              </a:lnSpc>
            </a:pPr>
            <a:r>
              <a:rPr lang="en-US" altLang="zh-CN" sz="2800" b="1" dirty="0">
                <a:latin typeface="微软雅黑" panose="020B0503020204020204" pitchFamily="34" charset="-122"/>
                <a:ea typeface="微软雅黑" panose="020B0503020204020204" pitchFamily="34" charset="-122"/>
              </a:rPr>
              <a:t>Agenda</a:t>
            </a:r>
            <a:r>
              <a:rPr lang="zh-CN" altLang="en-US" sz="2800" b="1" dirty="0">
                <a:latin typeface="微软雅黑" panose="020B0503020204020204" pitchFamily="34" charset="-122"/>
                <a:ea typeface="微软雅黑" panose="020B0503020204020204" pitchFamily="34" charset="-122"/>
              </a:rPr>
              <a:t> </a:t>
            </a:r>
          </a:p>
        </p:txBody>
      </p:sp>
      <p:pic>
        <p:nvPicPr>
          <p:cNvPr id="12" name="图片 11">
            <a:extLst>
              <a:ext uri="{FF2B5EF4-FFF2-40B4-BE49-F238E27FC236}">
                <a16:creationId xmlns:a16="http://schemas.microsoft.com/office/drawing/2014/main" id="{CEDC6462-FD32-4DFF-B928-F3330CEDDE0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r="49977"/>
          <a:stretch/>
        </p:blipFill>
        <p:spPr>
          <a:xfrm>
            <a:off x="-5423" y="0"/>
            <a:ext cx="6101423" cy="6854952"/>
          </a:xfrm>
          <a:prstGeom prst="rect">
            <a:avLst/>
          </a:prstGeom>
        </p:spPr>
      </p:pic>
      <p:grpSp>
        <p:nvGrpSpPr>
          <p:cNvPr id="4" name="组合 3">
            <a:extLst>
              <a:ext uri="{FF2B5EF4-FFF2-40B4-BE49-F238E27FC236}">
                <a16:creationId xmlns:a16="http://schemas.microsoft.com/office/drawing/2014/main" id="{5B9F249E-9C2B-4FC4-A5C8-DBACDD263158}"/>
              </a:ext>
            </a:extLst>
          </p:cNvPr>
          <p:cNvGrpSpPr/>
          <p:nvPr/>
        </p:nvGrpSpPr>
        <p:grpSpPr>
          <a:xfrm>
            <a:off x="7515507" y="2027206"/>
            <a:ext cx="3455052" cy="3803235"/>
            <a:chOff x="7515507" y="2311400"/>
            <a:chExt cx="3455052" cy="3803235"/>
          </a:xfrm>
        </p:grpSpPr>
        <p:sp>
          <p:nvSpPr>
            <p:cNvPr id="23" name="文本框 22"/>
            <p:cNvSpPr txBox="1"/>
            <p:nvPr/>
          </p:nvSpPr>
          <p:spPr>
            <a:xfrm>
              <a:off x="7849321" y="2513443"/>
              <a:ext cx="3062515" cy="499624"/>
            </a:xfrm>
            <a:prstGeom prst="rect">
              <a:avLst/>
            </a:prstGeom>
            <a:noFill/>
          </p:spPr>
          <p:txBody>
            <a:bodyPr wrap="square" rtlCol="0">
              <a:spAutoFit/>
            </a:bodyPr>
            <a:lstStyle>
              <a:defPPr>
                <a:defRPr lang="zh-CN"/>
              </a:defPPr>
              <a:lvl1pPr algn="ctr">
                <a:lnSpc>
                  <a:spcPct val="150000"/>
                </a:lnSpc>
                <a:defRPr sz="2400" b="1">
                  <a:latin typeface="微软雅黑" panose="020B0503020204020204" pitchFamily="34" charset="-122"/>
                  <a:ea typeface="微软雅黑" panose="020B0503020204020204" pitchFamily="34" charset="-122"/>
                </a:defRPr>
              </a:lvl1pPr>
            </a:lstStyle>
            <a:p>
              <a:pPr algn="l"/>
              <a:r>
                <a:rPr lang="en-US" altLang="zh-CN" sz="2000" dirty="0"/>
                <a:t>Topic proposal</a:t>
              </a:r>
              <a:endParaRPr lang="zh-CN" altLang="en-US" sz="2000" dirty="0"/>
            </a:p>
          </p:txBody>
        </p:sp>
        <p:sp>
          <p:nvSpPr>
            <p:cNvPr id="28" name="文本框 27"/>
            <p:cNvSpPr txBox="1"/>
            <p:nvPr/>
          </p:nvSpPr>
          <p:spPr>
            <a:xfrm>
              <a:off x="7518399" y="2311400"/>
              <a:ext cx="1731549" cy="369332"/>
            </a:xfrm>
            <a:prstGeom prst="rect">
              <a:avLst/>
            </a:prstGeom>
            <a:noFill/>
          </p:spPr>
          <p:txBody>
            <a:bodyPr wrap="square" rtlCol="0">
              <a:spAutoFit/>
            </a:bodyPr>
            <a:lstStyle>
              <a:defPPr>
                <a:defRPr lang="zh-CN"/>
              </a:defPPr>
              <a:lvl1pPr>
                <a:defRPr>
                  <a:ea typeface="微软雅黑" panose="020B0503020204020204" pitchFamily="34" charset="-122"/>
                </a:defRPr>
              </a:lvl1pPr>
            </a:lstStyle>
            <a:p>
              <a:pPr marL="285750" indent="-285750">
                <a:buFont typeface="Wingdings" panose="05000000000000000000" pitchFamily="2" charset="2"/>
                <a:buChar char="ü"/>
              </a:pPr>
              <a:r>
                <a:rPr lang="en-US" altLang="zh-CN" dirty="0"/>
                <a:t>PART 01</a:t>
              </a:r>
            </a:p>
          </p:txBody>
        </p:sp>
        <p:sp>
          <p:nvSpPr>
            <p:cNvPr id="13" name="文本框 12">
              <a:extLst>
                <a:ext uri="{FF2B5EF4-FFF2-40B4-BE49-F238E27FC236}">
                  <a16:creationId xmlns:a16="http://schemas.microsoft.com/office/drawing/2014/main" id="{122AD405-82C6-410C-86D0-660266676009}"/>
                </a:ext>
              </a:extLst>
            </p:cNvPr>
            <p:cNvSpPr txBox="1"/>
            <p:nvPr/>
          </p:nvSpPr>
          <p:spPr>
            <a:xfrm>
              <a:off x="7849321" y="3588087"/>
              <a:ext cx="3062515" cy="499624"/>
            </a:xfrm>
            <a:prstGeom prst="rect">
              <a:avLst/>
            </a:prstGeom>
            <a:noFill/>
          </p:spPr>
          <p:txBody>
            <a:bodyPr wrap="square" rtlCol="0">
              <a:spAutoFit/>
            </a:bodyPr>
            <a:lstStyle>
              <a:defPPr>
                <a:defRPr lang="zh-CN"/>
              </a:defPPr>
              <a:lvl1pPr algn="ctr">
                <a:lnSpc>
                  <a:spcPct val="150000"/>
                </a:lnSpc>
                <a:defRPr sz="2400" b="1">
                  <a:latin typeface="微软雅黑" panose="020B0503020204020204" pitchFamily="34" charset="-122"/>
                  <a:ea typeface="微软雅黑" panose="020B0503020204020204" pitchFamily="34" charset="-122"/>
                </a:defRPr>
              </a:lvl1pPr>
            </a:lstStyle>
            <a:p>
              <a:pPr algn="l"/>
              <a:r>
                <a:rPr lang="en-US" altLang="zh-CN" sz="2000" dirty="0"/>
                <a:t>Data</a:t>
              </a:r>
              <a:endParaRPr lang="zh-CN" altLang="en-US" sz="2000" dirty="0"/>
            </a:p>
          </p:txBody>
        </p:sp>
        <p:sp>
          <p:nvSpPr>
            <p:cNvPr id="14" name="文本框 13">
              <a:extLst>
                <a:ext uri="{FF2B5EF4-FFF2-40B4-BE49-F238E27FC236}">
                  <a16:creationId xmlns:a16="http://schemas.microsoft.com/office/drawing/2014/main" id="{30797557-0FE4-4C94-B411-6463F535B5F2}"/>
                </a:ext>
              </a:extLst>
            </p:cNvPr>
            <p:cNvSpPr txBox="1"/>
            <p:nvPr/>
          </p:nvSpPr>
          <p:spPr>
            <a:xfrm>
              <a:off x="7515507" y="3345594"/>
              <a:ext cx="1734442" cy="369332"/>
            </a:xfrm>
            <a:prstGeom prst="rect">
              <a:avLst/>
            </a:prstGeom>
            <a:noFill/>
          </p:spPr>
          <p:txBody>
            <a:bodyPr wrap="square" rtlCol="0">
              <a:spAutoFit/>
            </a:bodyPr>
            <a:lstStyle>
              <a:defPPr>
                <a:defRPr lang="zh-CN"/>
              </a:defPPr>
              <a:lvl1pPr>
                <a:defRPr>
                  <a:ea typeface="微软雅黑" panose="020B0503020204020204" pitchFamily="34" charset="-122"/>
                </a:defRPr>
              </a:lvl1pPr>
            </a:lstStyle>
            <a:p>
              <a:pPr marL="285750" indent="-285750">
                <a:buFont typeface="Wingdings" panose="05000000000000000000" pitchFamily="2" charset="2"/>
                <a:buChar char="ü"/>
              </a:pPr>
              <a:r>
                <a:rPr lang="en-US" altLang="zh-CN"/>
                <a:t>PART 02</a:t>
              </a:r>
              <a:endParaRPr lang="en-US" altLang="zh-CN" dirty="0"/>
            </a:p>
          </p:txBody>
        </p:sp>
        <p:sp>
          <p:nvSpPr>
            <p:cNvPr id="15" name="文本框 14">
              <a:extLst>
                <a:ext uri="{FF2B5EF4-FFF2-40B4-BE49-F238E27FC236}">
                  <a16:creationId xmlns:a16="http://schemas.microsoft.com/office/drawing/2014/main" id="{8D96A899-27A4-4A77-88FD-BBB46CD537F9}"/>
                </a:ext>
              </a:extLst>
            </p:cNvPr>
            <p:cNvSpPr txBox="1"/>
            <p:nvPr/>
          </p:nvSpPr>
          <p:spPr>
            <a:xfrm>
              <a:off x="7849321" y="4616619"/>
              <a:ext cx="3062515" cy="499624"/>
            </a:xfrm>
            <a:prstGeom prst="rect">
              <a:avLst/>
            </a:prstGeom>
            <a:noFill/>
          </p:spPr>
          <p:txBody>
            <a:bodyPr wrap="square" rtlCol="0">
              <a:spAutoFit/>
            </a:bodyPr>
            <a:lstStyle>
              <a:defPPr>
                <a:defRPr lang="zh-CN"/>
              </a:defPPr>
              <a:lvl1pPr algn="ctr">
                <a:lnSpc>
                  <a:spcPct val="150000"/>
                </a:lnSpc>
                <a:defRPr sz="2400" b="1">
                  <a:latin typeface="微软雅黑" panose="020B0503020204020204" pitchFamily="34" charset="-122"/>
                  <a:ea typeface="微软雅黑" panose="020B0503020204020204" pitchFamily="34" charset="-122"/>
                </a:defRPr>
              </a:lvl1pPr>
            </a:lstStyle>
            <a:p>
              <a:pPr algn="l"/>
              <a:r>
                <a:rPr lang="en-US" altLang="zh-CN" sz="2000" dirty="0"/>
                <a:t>Current progress</a:t>
              </a:r>
              <a:endParaRPr lang="zh-CN" altLang="en-US" sz="2000" dirty="0"/>
            </a:p>
          </p:txBody>
        </p:sp>
        <p:sp>
          <p:nvSpPr>
            <p:cNvPr id="16" name="文本框 15">
              <a:extLst>
                <a:ext uri="{FF2B5EF4-FFF2-40B4-BE49-F238E27FC236}">
                  <a16:creationId xmlns:a16="http://schemas.microsoft.com/office/drawing/2014/main" id="{A5D8ACBA-4B3E-4245-8BF5-6C81E5F7359C}"/>
                </a:ext>
              </a:extLst>
            </p:cNvPr>
            <p:cNvSpPr txBox="1"/>
            <p:nvPr/>
          </p:nvSpPr>
          <p:spPr>
            <a:xfrm>
              <a:off x="7515507" y="4374126"/>
              <a:ext cx="1734442" cy="369332"/>
            </a:xfrm>
            <a:prstGeom prst="rect">
              <a:avLst/>
            </a:prstGeom>
            <a:noFill/>
          </p:spPr>
          <p:txBody>
            <a:bodyPr wrap="square" rtlCol="0">
              <a:spAutoFit/>
            </a:bodyPr>
            <a:lstStyle>
              <a:defPPr>
                <a:defRPr lang="zh-CN"/>
              </a:defPPr>
              <a:lvl1pPr>
                <a:defRPr>
                  <a:ea typeface="微软雅黑" panose="020B0503020204020204" pitchFamily="34" charset="-122"/>
                </a:defRPr>
              </a:lvl1pPr>
            </a:lstStyle>
            <a:p>
              <a:pPr marL="285750" indent="-285750">
                <a:buFont typeface="Wingdings" panose="05000000000000000000" pitchFamily="2" charset="2"/>
                <a:buChar char="ü"/>
              </a:pPr>
              <a:r>
                <a:rPr lang="en-US" altLang="zh-CN"/>
                <a:t>PART 03</a:t>
              </a:r>
              <a:endParaRPr lang="en-US" altLang="zh-CN" dirty="0"/>
            </a:p>
          </p:txBody>
        </p:sp>
        <p:sp>
          <p:nvSpPr>
            <p:cNvPr id="17" name="文本框 16">
              <a:extLst>
                <a:ext uri="{FF2B5EF4-FFF2-40B4-BE49-F238E27FC236}">
                  <a16:creationId xmlns:a16="http://schemas.microsoft.com/office/drawing/2014/main" id="{A202CBF4-36F5-4026-B24E-AE9CB404D928}"/>
                </a:ext>
              </a:extLst>
            </p:cNvPr>
            <p:cNvSpPr txBox="1"/>
            <p:nvPr/>
          </p:nvSpPr>
          <p:spPr>
            <a:xfrm>
              <a:off x="7908044" y="5615011"/>
              <a:ext cx="3062515" cy="499624"/>
            </a:xfrm>
            <a:prstGeom prst="rect">
              <a:avLst/>
            </a:prstGeom>
            <a:noFill/>
          </p:spPr>
          <p:txBody>
            <a:bodyPr wrap="square" rtlCol="0">
              <a:spAutoFit/>
            </a:bodyPr>
            <a:lstStyle>
              <a:defPPr>
                <a:defRPr lang="zh-CN"/>
              </a:defPPr>
              <a:lvl1pPr>
                <a:lnSpc>
                  <a:spcPct val="150000"/>
                </a:lnSpc>
                <a:defRPr sz="2400" b="1">
                  <a:latin typeface="微软雅黑" panose="020B0503020204020204" pitchFamily="34" charset="-122"/>
                  <a:ea typeface="微软雅黑" panose="020B0503020204020204" pitchFamily="34" charset="-122"/>
                </a:defRPr>
              </a:lvl1pPr>
            </a:lstStyle>
            <a:p>
              <a:r>
                <a:rPr lang="en-US" altLang="zh-CN" sz="2000" dirty="0"/>
                <a:t>Next step</a:t>
              </a:r>
              <a:endParaRPr lang="zh-CN" altLang="en-US" sz="2000" dirty="0"/>
            </a:p>
          </p:txBody>
        </p:sp>
        <p:sp>
          <p:nvSpPr>
            <p:cNvPr id="18" name="文本框 17">
              <a:extLst>
                <a:ext uri="{FF2B5EF4-FFF2-40B4-BE49-F238E27FC236}">
                  <a16:creationId xmlns:a16="http://schemas.microsoft.com/office/drawing/2014/main" id="{440700B9-96EF-447C-8EC1-BE6FEBB4E1A9}"/>
                </a:ext>
              </a:extLst>
            </p:cNvPr>
            <p:cNvSpPr txBox="1"/>
            <p:nvPr/>
          </p:nvSpPr>
          <p:spPr>
            <a:xfrm>
              <a:off x="7574230" y="5384866"/>
              <a:ext cx="1734442" cy="369332"/>
            </a:xfrm>
            <a:prstGeom prst="rect">
              <a:avLst/>
            </a:prstGeom>
            <a:noFill/>
          </p:spPr>
          <p:txBody>
            <a:bodyPr wrap="square" rtlCol="0">
              <a:spAutoFit/>
            </a:bodyPr>
            <a:lstStyle>
              <a:defPPr>
                <a:defRPr lang="zh-CN"/>
              </a:defPPr>
              <a:lvl1pPr>
                <a:defRPr>
                  <a:ea typeface="微软雅黑" panose="020B0503020204020204" pitchFamily="34" charset="-122"/>
                </a:defRPr>
              </a:lvl1pPr>
            </a:lstStyle>
            <a:p>
              <a:pPr marL="285750" indent="-285750">
                <a:buFont typeface="Wingdings" panose="05000000000000000000" pitchFamily="2" charset="2"/>
                <a:buChar char="ü"/>
              </a:pPr>
              <a:r>
                <a:rPr lang="en-US" altLang="zh-CN" dirty="0"/>
                <a:t>PART 04</a:t>
              </a:r>
            </a:p>
          </p:txBody>
        </p:sp>
      </p:grpSp>
    </p:spTree>
    <p:extLst>
      <p:ext uri="{BB962C8B-B14F-4D97-AF65-F5344CB8AC3E}">
        <p14:creationId xmlns:p14="http://schemas.microsoft.com/office/powerpoint/2010/main" val="290976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5A2D70B-2023-4483-A081-2FAB95B2A312}"/>
              </a:ext>
            </a:extLst>
          </p:cNvPr>
          <p:cNvSpPr/>
          <p:nvPr/>
        </p:nvSpPr>
        <p:spPr>
          <a:xfrm>
            <a:off x="7848600" y="1511316"/>
            <a:ext cx="4104122" cy="50633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805D47DA-23AF-49C5-807C-17F36178602D}"/>
              </a:ext>
            </a:extLst>
          </p:cNvPr>
          <p:cNvSpPr txBox="1"/>
          <p:nvPr/>
        </p:nvSpPr>
        <p:spPr>
          <a:xfrm>
            <a:off x="0" y="215901"/>
            <a:ext cx="1892300" cy="369332"/>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a:t>Motivation</a:t>
            </a:r>
            <a:endParaRPr lang="en-US" altLang="zh-CN" dirty="0"/>
          </a:p>
        </p:txBody>
      </p:sp>
      <p:sp>
        <p:nvSpPr>
          <p:cNvPr id="5" name="矩形 4">
            <a:extLst>
              <a:ext uri="{FF2B5EF4-FFF2-40B4-BE49-F238E27FC236}">
                <a16:creationId xmlns:a16="http://schemas.microsoft.com/office/drawing/2014/main" id="{79D9534B-96DF-4C4D-B97A-06A9FE860484}"/>
              </a:ext>
            </a:extLst>
          </p:cNvPr>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a:extLst>
              <a:ext uri="{FF2B5EF4-FFF2-40B4-BE49-F238E27FC236}">
                <a16:creationId xmlns:a16="http://schemas.microsoft.com/office/drawing/2014/main" id="{932E6B8E-CF5E-41AE-95D2-A5B439ACC7D2}"/>
              </a:ext>
            </a:extLst>
          </p:cNvPr>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3</a:t>
            </a:fld>
            <a:endParaRPr lang="zh-CN" altLang="en-US" sz="1400" dirty="0">
              <a:solidFill>
                <a:schemeClr val="bg1"/>
              </a:solidFill>
              <a:latin typeface="AXIS Std M" panose="020B0600000000000000" pitchFamily="34" charset="-128"/>
              <a:ea typeface="AXIS Std M" panose="020B0600000000000000" pitchFamily="34" charset="-128"/>
            </a:endParaRPr>
          </a:p>
        </p:txBody>
      </p:sp>
      <p:pic>
        <p:nvPicPr>
          <p:cNvPr id="1026" name="Picture 2" descr="Beijing takes action to ease its thick traffic congestion - Business -  Chinadaily.com.cn">
            <a:extLst>
              <a:ext uri="{FF2B5EF4-FFF2-40B4-BE49-F238E27FC236}">
                <a16:creationId xmlns:a16="http://schemas.microsoft.com/office/drawing/2014/main" id="{7A645909-C4DD-4D8B-A7FC-1B03CF7809D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459000" y="4209329"/>
            <a:ext cx="3493722" cy="21835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isscross commuting flows in Beijing suburban neighbourhoods: A call for  comprehensive planning – Urban Transformations">
            <a:extLst>
              <a:ext uri="{FF2B5EF4-FFF2-40B4-BE49-F238E27FC236}">
                <a16:creationId xmlns:a16="http://schemas.microsoft.com/office/drawing/2014/main" id="{35615B7F-08FD-48DD-BB6C-63A505DB1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493" y="690717"/>
            <a:ext cx="4869838" cy="31735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ijing China October 1 2016 Passengers Stock Photo (Edit Now) 496199011">
            <a:extLst>
              <a:ext uri="{FF2B5EF4-FFF2-40B4-BE49-F238E27FC236}">
                <a16:creationId xmlns:a16="http://schemas.microsoft.com/office/drawing/2014/main" id="{16D4C755-3DC6-4CBB-8691-0896703223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555"/>
          <a:stretch/>
        </p:blipFill>
        <p:spPr bwMode="auto">
          <a:xfrm>
            <a:off x="860568" y="3014733"/>
            <a:ext cx="5384800" cy="355995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0FCDC19-F72E-43AD-BB51-CAC460CDABB0}"/>
              </a:ext>
            </a:extLst>
          </p:cNvPr>
          <p:cNvSpPr txBox="1"/>
          <p:nvPr/>
        </p:nvSpPr>
        <p:spPr>
          <a:xfrm>
            <a:off x="548888" y="930259"/>
            <a:ext cx="8099846" cy="581057"/>
          </a:xfrm>
          <a:prstGeom prst="rect">
            <a:avLst/>
          </a:prstGeom>
          <a:noFill/>
        </p:spPr>
        <p:txBody>
          <a:bodyPr wrap="squar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In Megacities in China, like Beijing…</a:t>
            </a:r>
            <a:endParaRPr lang="zh-CN" altLang="en-US" sz="24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E1290846-9336-49DA-9831-7AF5B000F10F}"/>
              </a:ext>
            </a:extLst>
          </p:cNvPr>
          <p:cNvSpPr txBox="1"/>
          <p:nvPr/>
        </p:nvSpPr>
        <p:spPr>
          <a:xfrm>
            <a:off x="739319" y="1644861"/>
            <a:ext cx="5506049" cy="1108188"/>
          </a:xfrm>
          <a:prstGeom prst="rect">
            <a:avLst/>
          </a:prstGeom>
          <a:noFill/>
        </p:spPr>
        <p:txBody>
          <a:bodyPr wrap="square">
            <a:spAutoFit/>
          </a:bodyPr>
          <a:lstStyle/>
          <a:p>
            <a:pPr algn="just">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People spend plenty of time commuting everyday, especially migrants with relatively lower salary, repelled to live outside the center city. The endless traffic congestion and crowded commuting life lead to continuously decreased living quality.</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6744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4</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1" y="205876"/>
            <a:ext cx="1879600" cy="369332"/>
          </a:xfrm>
          <a:prstGeom prst="rect">
            <a:avLst/>
          </a:prstGeom>
          <a:solidFill>
            <a:schemeClr val="tx1"/>
          </a:solidFill>
        </p:spPr>
        <p:txBody>
          <a:bodyPr wrap="square" rtlCol="0">
            <a:spAutoFit/>
          </a:bodyPr>
          <a:lstStyle/>
          <a:p>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Background</a:t>
            </a:r>
          </a:p>
        </p:txBody>
      </p:sp>
      <p:sp>
        <p:nvSpPr>
          <p:cNvPr id="27" name="文本框 26">
            <a:extLst>
              <a:ext uri="{FF2B5EF4-FFF2-40B4-BE49-F238E27FC236}">
                <a16:creationId xmlns:a16="http://schemas.microsoft.com/office/drawing/2014/main" id="{71D8C6E1-6BC3-4E2A-AEC7-21BE0884E1EE}"/>
              </a:ext>
            </a:extLst>
          </p:cNvPr>
          <p:cNvSpPr txBox="1"/>
          <p:nvPr/>
        </p:nvSpPr>
        <p:spPr>
          <a:xfrm>
            <a:off x="2469071" y="524012"/>
            <a:ext cx="8099846" cy="581057"/>
          </a:xfrm>
          <a:prstGeom prst="rect">
            <a:avLst/>
          </a:prstGeom>
          <a:noFill/>
        </p:spPr>
        <p:txBody>
          <a:bodyPr wrap="squar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Ranking the worst commutes in Chicago</a:t>
            </a:r>
            <a:endParaRPr lang="zh-CN" altLang="en-US" sz="2400" b="1"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A7CC0834-FEB8-4A70-AC53-C8478089DFE6}"/>
              </a:ext>
            </a:extLst>
          </p:cNvPr>
          <p:cNvSpPr txBox="1"/>
          <p:nvPr/>
        </p:nvSpPr>
        <p:spPr>
          <a:xfrm>
            <a:off x="1375795" y="1562087"/>
            <a:ext cx="9791117" cy="591124"/>
          </a:xfrm>
          <a:prstGeom prst="rect">
            <a:avLst/>
          </a:prstGeom>
          <a:noFill/>
        </p:spPr>
        <p:txBody>
          <a:bodyPr wrap="square">
            <a:spAutoFit/>
          </a:bodyPr>
          <a:lstStyle/>
          <a:p>
            <a:pPr algn="just">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Chicago commuters have some of the </a:t>
            </a:r>
            <a:r>
              <a:rPr lang="en-US" altLang="zh-CN" sz="1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longest treks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the country, with an </a:t>
            </a: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average one-way travel time to work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of </a:t>
            </a:r>
            <a:r>
              <a:rPr lang="en-US" altLang="zh-CN" sz="1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34.4 minutes</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or 31% above the national average of 26.1 minutes.</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44" name="文本框 43">
            <a:extLst>
              <a:ext uri="{FF2B5EF4-FFF2-40B4-BE49-F238E27FC236}">
                <a16:creationId xmlns:a16="http://schemas.microsoft.com/office/drawing/2014/main" id="{ADD816B4-987E-4BE8-85C1-34B8C978E95A}"/>
              </a:ext>
            </a:extLst>
          </p:cNvPr>
          <p:cNvSpPr txBox="1"/>
          <p:nvPr/>
        </p:nvSpPr>
        <p:spPr>
          <a:xfrm>
            <a:off x="1375795" y="2832382"/>
            <a:ext cx="3473042" cy="1366721"/>
          </a:xfrm>
          <a:prstGeom prst="rect">
            <a:avLst/>
          </a:prstGeom>
          <a:noFill/>
        </p:spPr>
        <p:txBody>
          <a:bodyPr wrap="square">
            <a:spAutoFit/>
          </a:bodyPr>
          <a:lstStyle>
            <a:defPPr>
              <a:defRPr lang="zh-CN"/>
            </a:defPPr>
            <a:lvl1pPr algn="just">
              <a:lnSpc>
                <a:spcPct val="120000"/>
              </a:lnSpc>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altLang="zh-CN" dirty="0"/>
              <a:t>In metropolitan Chicago</a:t>
            </a:r>
            <a:r>
              <a:rPr lang="en-US" altLang="zh-CN" b="1" dirty="0"/>
              <a:t>, black and Hispanic residents </a:t>
            </a:r>
            <a:r>
              <a:rPr lang="en-US" altLang="zh-CN" dirty="0"/>
              <a:t>experience persistent disparities including in employment, health, educational attainment, and income. </a:t>
            </a:r>
            <a:endParaRPr lang="zh-CN" altLang="en-US" dirty="0"/>
          </a:p>
        </p:txBody>
      </p:sp>
      <p:sp>
        <p:nvSpPr>
          <p:cNvPr id="45" name="矩形 44">
            <a:extLst>
              <a:ext uri="{FF2B5EF4-FFF2-40B4-BE49-F238E27FC236}">
                <a16:creationId xmlns:a16="http://schemas.microsoft.com/office/drawing/2014/main" id="{D9FE6CCE-1A58-4E01-ADF3-5502E6EE7B20}"/>
              </a:ext>
            </a:extLst>
          </p:cNvPr>
          <p:cNvSpPr/>
          <p:nvPr/>
        </p:nvSpPr>
        <p:spPr>
          <a:xfrm>
            <a:off x="1375795" y="1160823"/>
            <a:ext cx="5377984" cy="401264"/>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Longer commuting time</a:t>
            </a:r>
            <a:endPar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矩形 45">
            <a:extLst>
              <a:ext uri="{FF2B5EF4-FFF2-40B4-BE49-F238E27FC236}">
                <a16:creationId xmlns:a16="http://schemas.microsoft.com/office/drawing/2014/main" id="{05D6FC09-FF15-4609-9004-7BC4203CB1F8}"/>
              </a:ext>
            </a:extLst>
          </p:cNvPr>
          <p:cNvSpPr/>
          <p:nvPr/>
        </p:nvSpPr>
        <p:spPr>
          <a:xfrm>
            <a:off x="1308682" y="2463416"/>
            <a:ext cx="5377984" cy="401264"/>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Races matter</a:t>
            </a:r>
            <a:endPar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图片 7">
            <a:extLst>
              <a:ext uri="{FF2B5EF4-FFF2-40B4-BE49-F238E27FC236}">
                <a16:creationId xmlns:a16="http://schemas.microsoft.com/office/drawing/2014/main" id="{38DFD465-DBE3-4D96-A615-88576841E7D9}"/>
              </a:ext>
            </a:extLst>
          </p:cNvPr>
          <p:cNvPicPr>
            <a:picLocks noChangeAspect="1"/>
          </p:cNvPicPr>
          <p:nvPr/>
        </p:nvPicPr>
        <p:blipFill rotWithShape="1">
          <a:blip r:embed="rId3"/>
          <a:srcRect t="1689" b="1"/>
          <a:stretch/>
        </p:blipFill>
        <p:spPr>
          <a:xfrm>
            <a:off x="5312229" y="2399451"/>
            <a:ext cx="6446959" cy="4075609"/>
          </a:xfrm>
          <a:prstGeom prst="rect">
            <a:avLst/>
          </a:prstGeom>
        </p:spPr>
      </p:pic>
      <p:sp>
        <p:nvSpPr>
          <p:cNvPr id="47" name="文本框 46">
            <a:extLst>
              <a:ext uri="{FF2B5EF4-FFF2-40B4-BE49-F238E27FC236}">
                <a16:creationId xmlns:a16="http://schemas.microsoft.com/office/drawing/2014/main" id="{BF44E487-58D3-465D-9381-595EE29D3D78}"/>
              </a:ext>
            </a:extLst>
          </p:cNvPr>
          <p:cNvSpPr txBox="1"/>
          <p:nvPr/>
        </p:nvSpPr>
        <p:spPr>
          <a:xfrm>
            <a:off x="939801" y="5237190"/>
            <a:ext cx="3141566" cy="738664"/>
          </a:xfrm>
          <a:prstGeom prst="rect">
            <a:avLst/>
          </a:prstGeom>
          <a:noFill/>
        </p:spPr>
        <p:txBody>
          <a:bodyPr wrap="square">
            <a:spAutoFit/>
          </a:bodyPr>
          <a:lstStyle/>
          <a:p>
            <a:pPr algn="ct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Employment status</a:t>
            </a:r>
          </a:p>
          <a:p>
            <a:pPr algn="ct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Transit availability</a:t>
            </a:r>
            <a:endPar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Economically Disconnected Areas</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48" name="文本框 47">
            <a:extLst>
              <a:ext uri="{FF2B5EF4-FFF2-40B4-BE49-F238E27FC236}">
                <a16:creationId xmlns:a16="http://schemas.microsoft.com/office/drawing/2014/main" id="{E4121E74-BEB2-467A-8B66-2AEB0558750A}"/>
              </a:ext>
            </a:extLst>
          </p:cNvPr>
          <p:cNvSpPr txBox="1"/>
          <p:nvPr/>
        </p:nvSpPr>
        <p:spPr>
          <a:xfrm>
            <a:off x="5839378" y="6475060"/>
            <a:ext cx="6119768" cy="276999"/>
          </a:xfrm>
          <a:prstGeom prst="rect">
            <a:avLst/>
          </a:prstGeom>
          <a:noFill/>
        </p:spPr>
        <p:txBody>
          <a:bodyPr wrap="square">
            <a:spAutoFit/>
          </a:bodyPr>
          <a:lstStyle/>
          <a:p>
            <a:pPr algn="r"/>
            <a:r>
              <a:rPr lang="en-US" altLang="zh-CN" sz="1200" dirty="0"/>
              <a:t>Chicago Metropolitan Agency for planning</a:t>
            </a:r>
            <a:endParaRPr lang="zh-CN" altLang="en-US" sz="1200" dirty="0"/>
          </a:p>
        </p:txBody>
      </p:sp>
      <p:sp>
        <p:nvSpPr>
          <p:cNvPr id="11" name="双大括号 10">
            <a:extLst>
              <a:ext uri="{FF2B5EF4-FFF2-40B4-BE49-F238E27FC236}">
                <a16:creationId xmlns:a16="http://schemas.microsoft.com/office/drawing/2014/main" id="{BF924858-2670-4AC4-A46B-B8AB36AB92D6}"/>
              </a:ext>
            </a:extLst>
          </p:cNvPr>
          <p:cNvSpPr/>
          <p:nvPr/>
        </p:nvSpPr>
        <p:spPr>
          <a:xfrm>
            <a:off x="864731" y="5192785"/>
            <a:ext cx="3208679" cy="841792"/>
          </a:xfrm>
          <a:prstGeom prst="bracePair">
            <a:avLst/>
          </a:prstGeom>
          <a:ln w="28575">
            <a:solidFill>
              <a:srgbClr val="98AA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6E28EE20-DCB7-4A2B-B474-6B78A2CCB63B}"/>
              </a:ext>
            </a:extLst>
          </p:cNvPr>
          <p:cNvSpPr txBox="1"/>
          <p:nvPr/>
        </p:nvSpPr>
        <p:spPr>
          <a:xfrm>
            <a:off x="4046367" y="5295913"/>
            <a:ext cx="6119768" cy="584775"/>
          </a:xfrm>
          <a:prstGeom prst="rect">
            <a:avLst/>
          </a:prstGeom>
          <a:noFill/>
        </p:spPr>
        <p:txBody>
          <a:bodyPr wrap="square">
            <a:spAutoFit/>
          </a:bodyPr>
          <a:lstStyle/>
          <a:p>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sometime </a:t>
            </a:r>
          </a:p>
          <a:p>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overlap</a:t>
            </a:r>
            <a:endParaRPr lang="zh-CN" altLang="en-US" sz="1600" dirty="0"/>
          </a:p>
        </p:txBody>
      </p:sp>
    </p:spTree>
    <p:extLst>
      <p:ext uri="{BB962C8B-B14F-4D97-AF65-F5344CB8AC3E}">
        <p14:creationId xmlns:p14="http://schemas.microsoft.com/office/powerpoint/2010/main" val="360543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FADCFB1-39A0-4FD6-9150-DFF2B3C7A0F1}"/>
              </a:ext>
            </a:extLst>
          </p:cNvPr>
          <p:cNvSpPr txBox="1"/>
          <p:nvPr/>
        </p:nvSpPr>
        <p:spPr>
          <a:xfrm>
            <a:off x="6240971" y="974068"/>
            <a:ext cx="8099846" cy="499624"/>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The determinates of inequality</a:t>
            </a:r>
            <a:endParaRPr lang="zh-CN" altLang="en-US" sz="2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F48DDF5-5117-4396-8FB7-8830914CB3E2}"/>
              </a:ext>
            </a:extLst>
          </p:cNvPr>
          <p:cNvSpPr txBox="1"/>
          <p:nvPr/>
        </p:nvSpPr>
        <p:spPr>
          <a:xfrm>
            <a:off x="340878" y="974067"/>
            <a:ext cx="8099846" cy="499624"/>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The Current pattern of commuting</a:t>
            </a:r>
            <a:endParaRPr lang="zh-CN" altLang="en-US"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B6A861F-F0B8-402F-A9A2-175D6491798F}"/>
              </a:ext>
            </a:extLst>
          </p:cNvPr>
          <p:cNvSpPr/>
          <p:nvPr/>
        </p:nvSpPr>
        <p:spPr>
          <a:xfrm>
            <a:off x="340878" y="1589385"/>
            <a:ext cx="5624898" cy="4683382"/>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F58F535C-15A2-4E50-ABB6-74FB5CB63F78}"/>
              </a:ext>
            </a:extLst>
          </p:cNvPr>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灯片编号占位符 5">
            <a:extLst>
              <a:ext uri="{FF2B5EF4-FFF2-40B4-BE49-F238E27FC236}">
                <a16:creationId xmlns:a16="http://schemas.microsoft.com/office/drawing/2014/main" id="{C1C47F2B-45EE-4790-8996-12AD2219CB31}"/>
              </a:ext>
            </a:extLst>
          </p:cNvPr>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5</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5" name="文本框 4">
            <a:extLst>
              <a:ext uri="{FF2B5EF4-FFF2-40B4-BE49-F238E27FC236}">
                <a16:creationId xmlns:a16="http://schemas.microsoft.com/office/drawing/2014/main" id="{1AAC2036-399E-49C7-B43B-BBE912C7A2BB}"/>
              </a:ext>
            </a:extLst>
          </p:cNvPr>
          <p:cNvSpPr txBox="1"/>
          <p:nvPr/>
        </p:nvSpPr>
        <p:spPr>
          <a:xfrm>
            <a:off x="0" y="215901"/>
            <a:ext cx="1892300" cy="369332"/>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dirty="0"/>
              <a:t>Goal</a:t>
            </a:r>
          </a:p>
        </p:txBody>
      </p:sp>
      <p:sp>
        <p:nvSpPr>
          <p:cNvPr id="6" name="矩形 5">
            <a:extLst>
              <a:ext uri="{FF2B5EF4-FFF2-40B4-BE49-F238E27FC236}">
                <a16:creationId xmlns:a16="http://schemas.microsoft.com/office/drawing/2014/main" id="{02EB7799-4A86-4983-B5FC-8BA53FD77775}"/>
              </a:ext>
            </a:extLst>
          </p:cNvPr>
          <p:cNvSpPr/>
          <p:nvPr/>
        </p:nvSpPr>
        <p:spPr>
          <a:xfrm>
            <a:off x="6240970" y="1589385"/>
            <a:ext cx="5479927" cy="4683382"/>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3DE56F3-0944-47B9-97E9-59337A22FF7F}"/>
              </a:ext>
            </a:extLst>
          </p:cNvPr>
          <p:cNvSpPr txBox="1"/>
          <p:nvPr/>
        </p:nvSpPr>
        <p:spPr>
          <a:xfrm>
            <a:off x="6556375" y="3009930"/>
            <a:ext cx="4941081" cy="1754326"/>
          </a:xfrm>
          <a:prstGeom prst="rect">
            <a:avLst/>
          </a:prstGeom>
          <a:noFill/>
        </p:spPr>
        <p:txBody>
          <a:bodyPr wrap="square">
            <a:spAutoFit/>
          </a:bodyPr>
          <a:lstStyle/>
          <a:p>
            <a:r>
              <a:rPr lang="en-US" altLang="zh-CN" b="1" dirty="0"/>
              <a:t>Job accessibility</a:t>
            </a:r>
          </a:p>
          <a:p>
            <a:r>
              <a:rPr lang="en-US" altLang="zh-CN" b="1" dirty="0"/>
              <a:t>Distribution of transport resources</a:t>
            </a:r>
          </a:p>
          <a:p>
            <a:r>
              <a:rPr lang="en-US" altLang="zh-CN" b="1" dirty="0"/>
              <a:t>Accessibility of facilities</a:t>
            </a:r>
          </a:p>
          <a:p>
            <a:r>
              <a:rPr lang="en-US" altLang="zh-CN" b="1" dirty="0"/>
              <a:t>Demographic characteristic</a:t>
            </a:r>
          </a:p>
          <a:p>
            <a:r>
              <a:rPr lang="en-US" altLang="zh-CN" b="1" dirty="0"/>
              <a:t>…</a:t>
            </a:r>
          </a:p>
          <a:p>
            <a:endParaRPr lang="zh-CN" altLang="en-US" b="1" dirty="0"/>
          </a:p>
        </p:txBody>
      </p:sp>
      <p:sp>
        <p:nvSpPr>
          <p:cNvPr id="12" name="文本框 11">
            <a:extLst>
              <a:ext uri="{FF2B5EF4-FFF2-40B4-BE49-F238E27FC236}">
                <a16:creationId xmlns:a16="http://schemas.microsoft.com/office/drawing/2014/main" id="{578817D8-D80A-43E1-9C48-0DB65873661E}"/>
              </a:ext>
            </a:extLst>
          </p:cNvPr>
          <p:cNvSpPr txBox="1"/>
          <p:nvPr/>
        </p:nvSpPr>
        <p:spPr>
          <a:xfrm>
            <a:off x="6428958" y="1718089"/>
            <a:ext cx="4941081" cy="646331"/>
          </a:xfrm>
          <a:prstGeom prst="rect">
            <a:avLst/>
          </a:prstGeom>
          <a:noFill/>
        </p:spPr>
        <p:txBody>
          <a:bodyPr wrap="square">
            <a:spAutoFit/>
          </a:bodyPr>
          <a:lstStyle/>
          <a:p>
            <a:r>
              <a:rPr lang="en-US" altLang="zh-CN" dirty="0"/>
              <a:t>Following forehand research, the related factors are as follows:</a:t>
            </a:r>
            <a:endParaRPr lang="zh-CN" altLang="en-US" dirty="0"/>
          </a:p>
        </p:txBody>
      </p:sp>
      <p:sp>
        <p:nvSpPr>
          <p:cNvPr id="13" name="文本框 12">
            <a:extLst>
              <a:ext uri="{FF2B5EF4-FFF2-40B4-BE49-F238E27FC236}">
                <a16:creationId xmlns:a16="http://schemas.microsoft.com/office/drawing/2014/main" id="{2CF89F23-2C1B-4F3A-A54A-F5698A2BB4EC}"/>
              </a:ext>
            </a:extLst>
          </p:cNvPr>
          <p:cNvSpPr txBox="1"/>
          <p:nvPr/>
        </p:nvSpPr>
        <p:spPr>
          <a:xfrm>
            <a:off x="5136071" y="352800"/>
            <a:ext cx="8099846" cy="581057"/>
          </a:xfrm>
          <a:prstGeom prst="rect">
            <a:avLst/>
          </a:prstGeom>
          <a:noFill/>
        </p:spPr>
        <p:txBody>
          <a:bodyPr wrap="squar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To Find…</a:t>
            </a:r>
            <a:endParaRPr lang="zh-CN" altLang="en-US" sz="2400"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7A1881A-B65D-4EAE-B386-65852AA8F99D}"/>
              </a:ext>
            </a:extLst>
          </p:cNvPr>
          <p:cNvSpPr txBox="1"/>
          <p:nvPr/>
        </p:nvSpPr>
        <p:spPr>
          <a:xfrm>
            <a:off x="6779816" y="5699266"/>
            <a:ext cx="4941081" cy="369332"/>
          </a:xfrm>
          <a:prstGeom prst="rect">
            <a:avLst/>
          </a:prstGeom>
          <a:noFill/>
        </p:spPr>
        <p:txBody>
          <a:bodyPr wrap="square">
            <a:spAutoFit/>
          </a:bodyPr>
          <a:lstStyle/>
          <a:p>
            <a:r>
              <a:rPr lang="en-US" altLang="zh-CN" dirty="0"/>
              <a:t>Helpful when finding corresponding data.</a:t>
            </a:r>
            <a:endParaRPr lang="zh-CN" altLang="en-US" dirty="0"/>
          </a:p>
        </p:txBody>
      </p:sp>
      <p:sp>
        <p:nvSpPr>
          <p:cNvPr id="15" name="文本框 14">
            <a:extLst>
              <a:ext uri="{FF2B5EF4-FFF2-40B4-BE49-F238E27FC236}">
                <a16:creationId xmlns:a16="http://schemas.microsoft.com/office/drawing/2014/main" id="{7535980E-B5DD-4708-9E2A-48BCC0DCA93F}"/>
              </a:ext>
            </a:extLst>
          </p:cNvPr>
          <p:cNvSpPr txBox="1"/>
          <p:nvPr/>
        </p:nvSpPr>
        <p:spPr>
          <a:xfrm>
            <a:off x="694544" y="2796285"/>
            <a:ext cx="4941081" cy="2031325"/>
          </a:xfrm>
          <a:prstGeom prst="rect">
            <a:avLst/>
          </a:prstGeom>
          <a:noFill/>
        </p:spPr>
        <p:txBody>
          <a:bodyPr wrap="square">
            <a:spAutoFit/>
          </a:bodyPr>
          <a:lstStyle/>
          <a:p>
            <a:r>
              <a:rPr lang="en-US" altLang="zh-CN" b="1" dirty="0"/>
              <a:t>Where,</a:t>
            </a:r>
            <a:r>
              <a:rPr lang="zh-CN" altLang="en-US" b="1" dirty="0"/>
              <a:t> </a:t>
            </a:r>
            <a:r>
              <a:rPr lang="en-US" altLang="zh-CN" b="1" dirty="0"/>
              <a:t>how long, what kind of people</a:t>
            </a:r>
          </a:p>
          <a:p>
            <a:r>
              <a:rPr lang="en-US" altLang="zh-CN" b="1" dirty="0"/>
              <a:t>spend longer time commuting to work?</a:t>
            </a:r>
          </a:p>
          <a:p>
            <a:endParaRPr lang="en-US" altLang="zh-CN" b="1" dirty="0"/>
          </a:p>
          <a:p>
            <a:r>
              <a:rPr lang="en-US" altLang="zh-CN" b="1" dirty="0"/>
              <a:t>Are they suffering from lower life quality?</a:t>
            </a:r>
          </a:p>
          <a:p>
            <a:r>
              <a:rPr lang="en-US" altLang="zh-CN" b="1" dirty="0"/>
              <a:t> </a:t>
            </a:r>
          </a:p>
          <a:p>
            <a:r>
              <a:rPr lang="en-US" altLang="zh-CN" b="1" dirty="0"/>
              <a:t>What’s the difference between the public transit and taxi / car driving?</a:t>
            </a:r>
            <a:endParaRPr lang="zh-CN" altLang="en-US" b="1" dirty="0"/>
          </a:p>
        </p:txBody>
      </p:sp>
    </p:spTree>
    <p:extLst>
      <p:ext uri="{BB962C8B-B14F-4D97-AF65-F5344CB8AC3E}">
        <p14:creationId xmlns:p14="http://schemas.microsoft.com/office/powerpoint/2010/main" val="823659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F8F3490A-6A74-401C-8368-368A7F5FD831}"/>
              </a:ext>
            </a:extLst>
          </p:cNvPr>
          <p:cNvSpPr/>
          <p:nvPr/>
        </p:nvSpPr>
        <p:spPr>
          <a:xfrm>
            <a:off x="556342" y="1091566"/>
            <a:ext cx="5729836" cy="4716083"/>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C6219678-A7F0-4235-8C29-8C29F6C43109}"/>
              </a:ext>
            </a:extLst>
          </p:cNvPr>
          <p:cNvSpPr/>
          <p:nvPr/>
        </p:nvSpPr>
        <p:spPr>
          <a:xfrm>
            <a:off x="8051111" y="1364795"/>
            <a:ext cx="3800010" cy="21955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A0653F0A-2043-4DAA-AC8A-5622BC0421C4}"/>
              </a:ext>
            </a:extLst>
          </p:cNvPr>
          <p:cNvSpPr/>
          <p:nvPr/>
        </p:nvSpPr>
        <p:spPr>
          <a:xfrm>
            <a:off x="4215521" y="3412424"/>
            <a:ext cx="3659113" cy="324134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8D63E493-E92E-4A4F-9375-E2589C113FE5}"/>
              </a:ext>
            </a:extLst>
          </p:cNvPr>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 name="组合 3">
            <a:extLst>
              <a:ext uri="{FF2B5EF4-FFF2-40B4-BE49-F238E27FC236}">
                <a16:creationId xmlns:a16="http://schemas.microsoft.com/office/drawing/2014/main" id="{290E497F-1ABA-4AA9-92C6-2195B60702D5}"/>
              </a:ext>
            </a:extLst>
          </p:cNvPr>
          <p:cNvGrpSpPr/>
          <p:nvPr/>
        </p:nvGrpSpPr>
        <p:grpSpPr>
          <a:xfrm>
            <a:off x="680752" y="1338267"/>
            <a:ext cx="4183197" cy="718948"/>
            <a:chOff x="623090" y="4748911"/>
            <a:chExt cx="4183197" cy="718948"/>
          </a:xfrm>
        </p:grpSpPr>
        <p:grpSp>
          <p:nvGrpSpPr>
            <p:cNvPr id="5" name="组合 4">
              <a:extLst>
                <a:ext uri="{FF2B5EF4-FFF2-40B4-BE49-F238E27FC236}">
                  <a16:creationId xmlns:a16="http://schemas.microsoft.com/office/drawing/2014/main" id="{C2A4D9E1-B45C-433E-AFCD-FAF75B23B82C}"/>
                </a:ext>
              </a:extLst>
            </p:cNvPr>
            <p:cNvGrpSpPr/>
            <p:nvPr/>
          </p:nvGrpSpPr>
          <p:grpSpPr>
            <a:xfrm flipH="1">
              <a:off x="623090" y="4748911"/>
              <a:ext cx="474192" cy="399630"/>
              <a:chOff x="6350" y="1588"/>
              <a:chExt cx="1403350" cy="1182687"/>
            </a:xfrm>
            <a:solidFill>
              <a:srgbClr val="282828"/>
            </a:solidFill>
          </p:grpSpPr>
          <p:sp>
            <p:nvSpPr>
              <p:cNvPr id="9" name="Freeform 5">
                <a:extLst>
                  <a:ext uri="{FF2B5EF4-FFF2-40B4-BE49-F238E27FC236}">
                    <a16:creationId xmlns:a16="http://schemas.microsoft.com/office/drawing/2014/main" id="{1BC06D3E-E3B4-4B02-8045-1903279B0096}"/>
                  </a:ext>
                </a:extLst>
              </p:cNvPr>
              <p:cNvSpPr>
                <a:spLocks/>
              </p:cNvSpPr>
              <p:nvPr/>
            </p:nvSpPr>
            <p:spPr bwMode="auto">
              <a:xfrm>
                <a:off x="498475" y="1588"/>
                <a:ext cx="627063" cy="625475"/>
              </a:xfrm>
              <a:custGeom>
                <a:avLst/>
                <a:gdLst>
                  <a:gd name="T0" fmla="*/ 163 w 166"/>
                  <a:gd name="T1" fmla="*/ 30 h 165"/>
                  <a:gd name="T2" fmla="*/ 134 w 166"/>
                  <a:gd name="T3" fmla="*/ 1 h 165"/>
                  <a:gd name="T4" fmla="*/ 127 w 166"/>
                  <a:gd name="T5" fmla="*/ 0 h 165"/>
                  <a:gd name="T6" fmla="*/ 99 w 166"/>
                  <a:gd name="T7" fmla="*/ 0 h 165"/>
                  <a:gd name="T8" fmla="*/ 94 w 166"/>
                  <a:gd name="T9" fmla="*/ 2 h 165"/>
                  <a:gd name="T10" fmla="*/ 3 w 166"/>
                  <a:gd name="T11" fmla="*/ 93 h 165"/>
                  <a:gd name="T12" fmla="*/ 3 w 166"/>
                  <a:gd name="T13" fmla="*/ 105 h 165"/>
                  <a:gd name="T14" fmla="*/ 9 w 166"/>
                  <a:gd name="T15" fmla="*/ 107 h 165"/>
                  <a:gd name="T16" fmla="*/ 15 w 166"/>
                  <a:gd name="T17" fmla="*/ 104 h 165"/>
                  <a:gd name="T18" fmla="*/ 104 w 166"/>
                  <a:gd name="T19" fmla="*/ 15 h 165"/>
                  <a:gd name="T20" fmla="*/ 125 w 166"/>
                  <a:gd name="T21" fmla="*/ 15 h 165"/>
                  <a:gd name="T22" fmla="*/ 126 w 166"/>
                  <a:gd name="T23" fmla="*/ 16 h 165"/>
                  <a:gd name="T24" fmla="*/ 125 w 166"/>
                  <a:gd name="T25" fmla="*/ 17 h 165"/>
                  <a:gd name="T26" fmla="*/ 25 w 166"/>
                  <a:gd name="T27" fmla="*/ 117 h 165"/>
                  <a:gd name="T28" fmla="*/ 25 w 166"/>
                  <a:gd name="T29" fmla="*/ 123 h 165"/>
                  <a:gd name="T30" fmla="*/ 29 w 166"/>
                  <a:gd name="T31" fmla="*/ 124 h 165"/>
                  <a:gd name="T32" fmla="*/ 32 w 166"/>
                  <a:gd name="T33" fmla="*/ 123 h 165"/>
                  <a:gd name="T34" fmla="*/ 131 w 166"/>
                  <a:gd name="T35" fmla="*/ 23 h 165"/>
                  <a:gd name="T36" fmla="*/ 132 w 166"/>
                  <a:gd name="T37" fmla="*/ 23 h 165"/>
                  <a:gd name="T38" fmla="*/ 143 w 166"/>
                  <a:gd name="T39" fmla="*/ 34 h 165"/>
                  <a:gd name="T40" fmla="*/ 142 w 166"/>
                  <a:gd name="T41" fmla="*/ 34 h 165"/>
                  <a:gd name="T42" fmla="*/ 42 w 166"/>
                  <a:gd name="T43" fmla="*/ 134 h 165"/>
                  <a:gd name="T44" fmla="*/ 42 w 166"/>
                  <a:gd name="T45" fmla="*/ 140 h 165"/>
                  <a:gd name="T46" fmla="*/ 45 w 166"/>
                  <a:gd name="T47" fmla="*/ 141 h 165"/>
                  <a:gd name="T48" fmla="*/ 49 w 166"/>
                  <a:gd name="T49" fmla="*/ 140 h 165"/>
                  <a:gd name="T50" fmla="*/ 148 w 166"/>
                  <a:gd name="T51" fmla="*/ 40 h 165"/>
                  <a:gd name="T52" fmla="*/ 149 w 166"/>
                  <a:gd name="T53" fmla="*/ 40 h 165"/>
                  <a:gd name="T54" fmla="*/ 151 w 166"/>
                  <a:gd name="T55" fmla="*/ 41 h 165"/>
                  <a:gd name="T56" fmla="*/ 151 w 166"/>
                  <a:gd name="T57" fmla="*/ 61 h 165"/>
                  <a:gd name="T58" fmla="*/ 61 w 166"/>
                  <a:gd name="T59" fmla="*/ 150 h 165"/>
                  <a:gd name="T60" fmla="*/ 61 w 166"/>
                  <a:gd name="T61" fmla="*/ 162 h 165"/>
                  <a:gd name="T62" fmla="*/ 67 w 166"/>
                  <a:gd name="T63" fmla="*/ 165 h 165"/>
                  <a:gd name="T64" fmla="*/ 73 w 166"/>
                  <a:gd name="T65" fmla="*/ 162 h 165"/>
                  <a:gd name="T66" fmla="*/ 164 w 166"/>
                  <a:gd name="T67" fmla="*/ 71 h 165"/>
                  <a:gd name="T68" fmla="*/ 164 w 166"/>
                  <a:gd name="T69" fmla="*/ 71 h 165"/>
                  <a:gd name="T70" fmla="*/ 166 w 166"/>
                  <a:gd name="T71" fmla="*/ 65 h 165"/>
                  <a:gd name="T72" fmla="*/ 166 w 166"/>
                  <a:gd name="T73" fmla="*/ 37 h 165"/>
                  <a:gd name="T74" fmla="*/ 163 w 166"/>
                  <a:gd name="T75" fmla="*/ 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165">
                    <a:moveTo>
                      <a:pt x="163" y="30"/>
                    </a:moveTo>
                    <a:cubicBezTo>
                      <a:pt x="134" y="1"/>
                      <a:pt x="134" y="1"/>
                      <a:pt x="134" y="1"/>
                    </a:cubicBezTo>
                    <a:cubicBezTo>
                      <a:pt x="133" y="0"/>
                      <a:pt x="130" y="0"/>
                      <a:pt x="127" y="0"/>
                    </a:cubicBezTo>
                    <a:cubicBezTo>
                      <a:pt x="99" y="0"/>
                      <a:pt x="99" y="0"/>
                      <a:pt x="99" y="0"/>
                    </a:cubicBezTo>
                    <a:cubicBezTo>
                      <a:pt x="97" y="0"/>
                      <a:pt x="96" y="0"/>
                      <a:pt x="94" y="2"/>
                    </a:cubicBezTo>
                    <a:cubicBezTo>
                      <a:pt x="3" y="93"/>
                      <a:pt x="3" y="93"/>
                      <a:pt x="3" y="93"/>
                    </a:cubicBezTo>
                    <a:cubicBezTo>
                      <a:pt x="0" y="96"/>
                      <a:pt x="0" y="101"/>
                      <a:pt x="3" y="105"/>
                    </a:cubicBezTo>
                    <a:cubicBezTo>
                      <a:pt x="5" y="106"/>
                      <a:pt x="7" y="107"/>
                      <a:pt x="9" y="107"/>
                    </a:cubicBezTo>
                    <a:cubicBezTo>
                      <a:pt x="11" y="107"/>
                      <a:pt x="14" y="106"/>
                      <a:pt x="15" y="104"/>
                    </a:cubicBezTo>
                    <a:cubicBezTo>
                      <a:pt x="104" y="15"/>
                      <a:pt x="104" y="15"/>
                      <a:pt x="104" y="15"/>
                    </a:cubicBezTo>
                    <a:cubicBezTo>
                      <a:pt x="125" y="15"/>
                      <a:pt x="125" y="15"/>
                      <a:pt x="125" y="15"/>
                    </a:cubicBezTo>
                    <a:cubicBezTo>
                      <a:pt x="126" y="16"/>
                      <a:pt x="126" y="16"/>
                      <a:pt x="126" y="16"/>
                    </a:cubicBezTo>
                    <a:cubicBezTo>
                      <a:pt x="125" y="17"/>
                      <a:pt x="125" y="17"/>
                      <a:pt x="125" y="17"/>
                    </a:cubicBezTo>
                    <a:cubicBezTo>
                      <a:pt x="25" y="117"/>
                      <a:pt x="25" y="117"/>
                      <a:pt x="25" y="117"/>
                    </a:cubicBezTo>
                    <a:cubicBezTo>
                      <a:pt x="24" y="118"/>
                      <a:pt x="24" y="121"/>
                      <a:pt x="25" y="123"/>
                    </a:cubicBezTo>
                    <a:cubicBezTo>
                      <a:pt x="26" y="124"/>
                      <a:pt x="27" y="124"/>
                      <a:pt x="29" y="124"/>
                    </a:cubicBezTo>
                    <a:cubicBezTo>
                      <a:pt x="30" y="124"/>
                      <a:pt x="31" y="124"/>
                      <a:pt x="32" y="123"/>
                    </a:cubicBezTo>
                    <a:cubicBezTo>
                      <a:pt x="131" y="23"/>
                      <a:pt x="131" y="23"/>
                      <a:pt x="131" y="23"/>
                    </a:cubicBezTo>
                    <a:cubicBezTo>
                      <a:pt x="131" y="23"/>
                      <a:pt x="131" y="23"/>
                      <a:pt x="132" y="23"/>
                    </a:cubicBezTo>
                    <a:cubicBezTo>
                      <a:pt x="143" y="34"/>
                      <a:pt x="143" y="34"/>
                      <a:pt x="143" y="34"/>
                    </a:cubicBezTo>
                    <a:cubicBezTo>
                      <a:pt x="142" y="34"/>
                      <a:pt x="142" y="34"/>
                      <a:pt x="142" y="34"/>
                    </a:cubicBezTo>
                    <a:cubicBezTo>
                      <a:pt x="42" y="134"/>
                      <a:pt x="42" y="134"/>
                      <a:pt x="42" y="134"/>
                    </a:cubicBezTo>
                    <a:cubicBezTo>
                      <a:pt x="41" y="135"/>
                      <a:pt x="41" y="138"/>
                      <a:pt x="42" y="140"/>
                    </a:cubicBezTo>
                    <a:cubicBezTo>
                      <a:pt x="43" y="141"/>
                      <a:pt x="44" y="141"/>
                      <a:pt x="45" y="141"/>
                    </a:cubicBezTo>
                    <a:cubicBezTo>
                      <a:pt x="47" y="141"/>
                      <a:pt x="48" y="141"/>
                      <a:pt x="49" y="140"/>
                    </a:cubicBezTo>
                    <a:cubicBezTo>
                      <a:pt x="148" y="40"/>
                      <a:pt x="148" y="40"/>
                      <a:pt x="148" y="40"/>
                    </a:cubicBezTo>
                    <a:cubicBezTo>
                      <a:pt x="148" y="40"/>
                      <a:pt x="149" y="40"/>
                      <a:pt x="149" y="40"/>
                    </a:cubicBezTo>
                    <a:cubicBezTo>
                      <a:pt x="151" y="41"/>
                      <a:pt x="151" y="41"/>
                      <a:pt x="151" y="41"/>
                    </a:cubicBezTo>
                    <a:cubicBezTo>
                      <a:pt x="151" y="61"/>
                      <a:pt x="151" y="61"/>
                      <a:pt x="151" y="61"/>
                    </a:cubicBezTo>
                    <a:cubicBezTo>
                      <a:pt x="61" y="150"/>
                      <a:pt x="61" y="150"/>
                      <a:pt x="61" y="150"/>
                    </a:cubicBezTo>
                    <a:cubicBezTo>
                      <a:pt x="58" y="153"/>
                      <a:pt x="58" y="159"/>
                      <a:pt x="61" y="162"/>
                    </a:cubicBezTo>
                    <a:cubicBezTo>
                      <a:pt x="63" y="164"/>
                      <a:pt x="65" y="165"/>
                      <a:pt x="67" y="165"/>
                    </a:cubicBezTo>
                    <a:cubicBezTo>
                      <a:pt x="69" y="165"/>
                      <a:pt x="71" y="164"/>
                      <a:pt x="73" y="162"/>
                    </a:cubicBezTo>
                    <a:cubicBezTo>
                      <a:pt x="164" y="71"/>
                      <a:pt x="164" y="71"/>
                      <a:pt x="164" y="71"/>
                    </a:cubicBezTo>
                    <a:cubicBezTo>
                      <a:pt x="164" y="71"/>
                      <a:pt x="164" y="71"/>
                      <a:pt x="164" y="71"/>
                    </a:cubicBezTo>
                    <a:cubicBezTo>
                      <a:pt x="166" y="69"/>
                      <a:pt x="166" y="67"/>
                      <a:pt x="166" y="65"/>
                    </a:cubicBezTo>
                    <a:cubicBezTo>
                      <a:pt x="166" y="37"/>
                      <a:pt x="166" y="37"/>
                      <a:pt x="166" y="37"/>
                    </a:cubicBezTo>
                    <a:cubicBezTo>
                      <a:pt x="166" y="34"/>
                      <a:pt x="165" y="32"/>
                      <a:pt x="16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10" name="Freeform 6">
                <a:extLst>
                  <a:ext uri="{FF2B5EF4-FFF2-40B4-BE49-F238E27FC236}">
                    <a16:creationId xmlns:a16="http://schemas.microsoft.com/office/drawing/2014/main" id="{DFE45CAF-D8EF-4CFF-BCFB-9CC8E6BB6F28}"/>
                  </a:ext>
                </a:extLst>
              </p:cNvPr>
              <p:cNvSpPr>
                <a:spLocks/>
              </p:cNvSpPr>
              <p:nvPr/>
            </p:nvSpPr>
            <p:spPr bwMode="auto">
              <a:xfrm>
                <a:off x="6350" y="214313"/>
                <a:ext cx="1403350" cy="969962"/>
              </a:xfrm>
              <a:custGeom>
                <a:avLst/>
                <a:gdLst>
                  <a:gd name="T0" fmla="*/ 346 w 371"/>
                  <a:gd name="T1" fmla="*/ 209 h 256"/>
                  <a:gd name="T2" fmla="*/ 346 w 371"/>
                  <a:gd name="T3" fmla="*/ 25 h 256"/>
                  <a:gd name="T4" fmla="*/ 321 w 371"/>
                  <a:gd name="T5" fmla="*/ 0 h 256"/>
                  <a:gd name="T6" fmla="*/ 309 w 371"/>
                  <a:gd name="T7" fmla="*/ 0 h 256"/>
                  <a:gd name="T8" fmla="*/ 309 w 371"/>
                  <a:gd name="T9" fmla="*/ 9 h 256"/>
                  <a:gd name="T10" fmla="*/ 309 w 371"/>
                  <a:gd name="T11" fmla="*/ 12 h 256"/>
                  <a:gd name="T12" fmla="*/ 321 w 371"/>
                  <a:gd name="T13" fmla="*/ 12 h 256"/>
                  <a:gd name="T14" fmla="*/ 334 w 371"/>
                  <a:gd name="T15" fmla="*/ 25 h 256"/>
                  <a:gd name="T16" fmla="*/ 334 w 371"/>
                  <a:gd name="T17" fmla="*/ 209 h 256"/>
                  <a:gd name="T18" fmla="*/ 231 w 371"/>
                  <a:gd name="T19" fmla="*/ 209 h 256"/>
                  <a:gd name="T20" fmla="*/ 231 w 371"/>
                  <a:gd name="T21" fmla="*/ 212 h 256"/>
                  <a:gd name="T22" fmla="*/ 218 w 371"/>
                  <a:gd name="T23" fmla="*/ 225 h 256"/>
                  <a:gd name="T24" fmla="*/ 150 w 371"/>
                  <a:gd name="T25" fmla="*/ 225 h 256"/>
                  <a:gd name="T26" fmla="*/ 137 w 371"/>
                  <a:gd name="T27" fmla="*/ 212 h 256"/>
                  <a:gd name="T28" fmla="*/ 137 w 371"/>
                  <a:gd name="T29" fmla="*/ 209 h 256"/>
                  <a:gd name="T30" fmla="*/ 40 w 371"/>
                  <a:gd name="T31" fmla="*/ 209 h 256"/>
                  <a:gd name="T32" fmla="*/ 40 w 371"/>
                  <a:gd name="T33" fmla="*/ 25 h 256"/>
                  <a:gd name="T34" fmla="*/ 53 w 371"/>
                  <a:gd name="T35" fmla="*/ 12 h 256"/>
                  <a:gd name="T36" fmla="*/ 140 w 371"/>
                  <a:gd name="T37" fmla="*/ 12 h 256"/>
                  <a:gd name="T38" fmla="*/ 152 w 371"/>
                  <a:gd name="T39" fmla="*/ 0 h 256"/>
                  <a:gd name="T40" fmla="*/ 53 w 371"/>
                  <a:gd name="T41" fmla="*/ 0 h 256"/>
                  <a:gd name="T42" fmla="*/ 28 w 371"/>
                  <a:gd name="T43" fmla="*/ 25 h 256"/>
                  <a:gd name="T44" fmla="*/ 28 w 371"/>
                  <a:gd name="T45" fmla="*/ 209 h 256"/>
                  <a:gd name="T46" fmla="*/ 0 w 371"/>
                  <a:gd name="T47" fmla="*/ 209 h 256"/>
                  <a:gd name="T48" fmla="*/ 0 w 371"/>
                  <a:gd name="T49" fmla="*/ 231 h 256"/>
                  <a:gd name="T50" fmla="*/ 25 w 371"/>
                  <a:gd name="T51" fmla="*/ 256 h 256"/>
                  <a:gd name="T52" fmla="*/ 346 w 371"/>
                  <a:gd name="T53" fmla="*/ 256 h 256"/>
                  <a:gd name="T54" fmla="*/ 371 w 371"/>
                  <a:gd name="T55" fmla="*/ 231 h 256"/>
                  <a:gd name="T56" fmla="*/ 371 w 371"/>
                  <a:gd name="T57" fmla="*/ 209 h 256"/>
                  <a:gd name="T58" fmla="*/ 346 w 371"/>
                  <a:gd name="T59" fmla="*/ 20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1" h="256">
                    <a:moveTo>
                      <a:pt x="346" y="209"/>
                    </a:moveTo>
                    <a:cubicBezTo>
                      <a:pt x="346" y="25"/>
                      <a:pt x="346" y="25"/>
                      <a:pt x="346" y="25"/>
                    </a:cubicBezTo>
                    <a:cubicBezTo>
                      <a:pt x="346" y="11"/>
                      <a:pt x="335" y="0"/>
                      <a:pt x="321" y="0"/>
                    </a:cubicBezTo>
                    <a:cubicBezTo>
                      <a:pt x="309" y="0"/>
                      <a:pt x="309" y="0"/>
                      <a:pt x="309" y="0"/>
                    </a:cubicBezTo>
                    <a:cubicBezTo>
                      <a:pt x="309" y="9"/>
                      <a:pt x="309" y="9"/>
                      <a:pt x="309" y="9"/>
                    </a:cubicBezTo>
                    <a:cubicBezTo>
                      <a:pt x="309" y="10"/>
                      <a:pt x="309" y="11"/>
                      <a:pt x="309" y="12"/>
                    </a:cubicBezTo>
                    <a:cubicBezTo>
                      <a:pt x="321" y="12"/>
                      <a:pt x="321" y="12"/>
                      <a:pt x="321" y="12"/>
                    </a:cubicBezTo>
                    <a:cubicBezTo>
                      <a:pt x="328" y="12"/>
                      <a:pt x="334" y="18"/>
                      <a:pt x="334" y="25"/>
                    </a:cubicBezTo>
                    <a:cubicBezTo>
                      <a:pt x="334" y="209"/>
                      <a:pt x="334" y="209"/>
                      <a:pt x="334" y="209"/>
                    </a:cubicBezTo>
                    <a:cubicBezTo>
                      <a:pt x="231" y="209"/>
                      <a:pt x="231" y="209"/>
                      <a:pt x="231" y="209"/>
                    </a:cubicBezTo>
                    <a:cubicBezTo>
                      <a:pt x="231" y="212"/>
                      <a:pt x="231" y="212"/>
                      <a:pt x="231" y="212"/>
                    </a:cubicBezTo>
                    <a:cubicBezTo>
                      <a:pt x="231" y="219"/>
                      <a:pt x="225" y="225"/>
                      <a:pt x="218" y="225"/>
                    </a:cubicBezTo>
                    <a:cubicBezTo>
                      <a:pt x="150" y="225"/>
                      <a:pt x="150" y="225"/>
                      <a:pt x="150" y="225"/>
                    </a:cubicBezTo>
                    <a:cubicBezTo>
                      <a:pt x="143" y="225"/>
                      <a:pt x="137" y="219"/>
                      <a:pt x="137" y="212"/>
                    </a:cubicBezTo>
                    <a:cubicBezTo>
                      <a:pt x="137" y="209"/>
                      <a:pt x="137" y="209"/>
                      <a:pt x="137" y="209"/>
                    </a:cubicBezTo>
                    <a:cubicBezTo>
                      <a:pt x="40" y="209"/>
                      <a:pt x="40" y="209"/>
                      <a:pt x="40" y="209"/>
                    </a:cubicBezTo>
                    <a:cubicBezTo>
                      <a:pt x="40" y="25"/>
                      <a:pt x="40" y="25"/>
                      <a:pt x="40" y="25"/>
                    </a:cubicBezTo>
                    <a:cubicBezTo>
                      <a:pt x="40" y="18"/>
                      <a:pt x="46" y="12"/>
                      <a:pt x="53" y="12"/>
                    </a:cubicBezTo>
                    <a:cubicBezTo>
                      <a:pt x="140" y="12"/>
                      <a:pt x="140" y="12"/>
                      <a:pt x="140" y="12"/>
                    </a:cubicBezTo>
                    <a:cubicBezTo>
                      <a:pt x="152" y="0"/>
                      <a:pt x="152" y="0"/>
                      <a:pt x="152" y="0"/>
                    </a:cubicBezTo>
                    <a:cubicBezTo>
                      <a:pt x="53" y="0"/>
                      <a:pt x="53" y="0"/>
                      <a:pt x="53" y="0"/>
                    </a:cubicBezTo>
                    <a:cubicBezTo>
                      <a:pt x="39" y="0"/>
                      <a:pt x="28" y="11"/>
                      <a:pt x="28" y="25"/>
                    </a:cubicBezTo>
                    <a:cubicBezTo>
                      <a:pt x="28" y="209"/>
                      <a:pt x="28" y="209"/>
                      <a:pt x="28" y="209"/>
                    </a:cubicBezTo>
                    <a:cubicBezTo>
                      <a:pt x="0" y="209"/>
                      <a:pt x="0" y="209"/>
                      <a:pt x="0" y="209"/>
                    </a:cubicBezTo>
                    <a:cubicBezTo>
                      <a:pt x="0" y="231"/>
                      <a:pt x="0" y="231"/>
                      <a:pt x="0" y="231"/>
                    </a:cubicBezTo>
                    <a:cubicBezTo>
                      <a:pt x="0" y="245"/>
                      <a:pt x="11" y="256"/>
                      <a:pt x="25" y="256"/>
                    </a:cubicBezTo>
                    <a:cubicBezTo>
                      <a:pt x="346" y="256"/>
                      <a:pt x="346" y="256"/>
                      <a:pt x="346" y="256"/>
                    </a:cubicBezTo>
                    <a:cubicBezTo>
                      <a:pt x="360" y="256"/>
                      <a:pt x="371" y="245"/>
                      <a:pt x="371" y="231"/>
                    </a:cubicBezTo>
                    <a:cubicBezTo>
                      <a:pt x="371" y="209"/>
                      <a:pt x="371" y="209"/>
                      <a:pt x="371" y="209"/>
                    </a:cubicBezTo>
                    <a:lnTo>
                      <a:pt x="346"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Freeform 7">
                <a:extLst>
                  <a:ext uri="{FF2B5EF4-FFF2-40B4-BE49-F238E27FC236}">
                    <a16:creationId xmlns:a16="http://schemas.microsoft.com/office/drawing/2014/main" id="{4E8E5A92-D645-46AE-89DB-7F79553321CD}"/>
                  </a:ext>
                </a:extLst>
              </p:cNvPr>
              <p:cNvSpPr>
                <a:spLocks/>
              </p:cNvSpPr>
              <p:nvPr/>
            </p:nvSpPr>
            <p:spPr bwMode="auto">
              <a:xfrm>
                <a:off x="369888" y="411163"/>
                <a:ext cx="339725" cy="333375"/>
              </a:xfrm>
              <a:custGeom>
                <a:avLst/>
                <a:gdLst>
                  <a:gd name="T0" fmla="*/ 88 w 90"/>
                  <a:gd name="T1" fmla="*/ 59 h 88"/>
                  <a:gd name="T2" fmla="*/ 78 w 90"/>
                  <a:gd name="T3" fmla="*/ 53 h 88"/>
                  <a:gd name="T4" fmla="*/ 40 w 90"/>
                  <a:gd name="T5" fmla="*/ 63 h 88"/>
                  <a:gd name="T6" fmla="*/ 39 w 90"/>
                  <a:gd name="T7" fmla="*/ 61 h 88"/>
                  <a:gd name="T8" fmla="*/ 27 w 90"/>
                  <a:gd name="T9" fmla="*/ 48 h 88"/>
                  <a:gd name="T10" fmla="*/ 37 w 90"/>
                  <a:gd name="T11" fmla="*/ 12 h 88"/>
                  <a:gd name="T12" fmla="*/ 31 w 90"/>
                  <a:gd name="T13" fmla="*/ 2 h 88"/>
                  <a:gd name="T14" fmla="*/ 21 w 90"/>
                  <a:gd name="T15" fmla="*/ 7 h 88"/>
                  <a:gd name="T16" fmla="*/ 0 w 90"/>
                  <a:gd name="T17" fmla="*/ 77 h 88"/>
                  <a:gd name="T18" fmla="*/ 0 w 90"/>
                  <a:gd name="T19" fmla="*/ 78 h 88"/>
                  <a:gd name="T20" fmla="*/ 0 w 90"/>
                  <a:gd name="T21" fmla="*/ 82 h 88"/>
                  <a:gd name="T22" fmla="*/ 9 w 90"/>
                  <a:gd name="T23" fmla="*/ 88 h 88"/>
                  <a:gd name="T24" fmla="*/ 11 w 90"/>
                  <a:gd name="T25" fmla="*/ 88 h 88"/>
                  <a:gd name="T26" fmla="*/ 82 w 90"/>
                  <a:gd name="T27" fmla="*/ 70 h 88"/>
                  <a:gd name="T28" fmla="*/ 88 w 90"/>
                  <a:gd name="T29"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8">
                    <a:moveTo>
                      <a:pt x="88" y="59"/>
                    </a:moveTo>
                    <a:cubicBezTo>
                      <a:pt x="87" y="55"/>
                      <a:pt x="83" y="52"/>
                      <a:pt x="78" y="53"/>
                    </a:cubicBezTo>
                    <a:cubicBezTo>
                      <a:pt x="40" y="63"/>
                      <a:pt x="40" y="63"/>
                      <a:pt x="40" y="63"/>
                    </a:cubicBezTo>
                    <a:cubicBezTo>
                      <a:pt x="40" y="62"/>
                      <a:pt x="39" y="61"/>
                      <a:pt x="39" y="61"/>
                    </a:cubicBezTo>
                    <a:cubicBezTo>
                      <a:pt x="27" y="48"/>
                      <a:pt x="27" y="48"/>
                      <a:pt x="27" y="48"/>
                    </a:cubicBezTo>
                    <a:cubicBezTo>
                      <a:pt x="37" y="12"/>
                      <a:pt x="37" y="12"/>
                      <a:pt x="37" y="12"/>
                    </a:cubicBezTo>
                    <a:cubicBezTo>
                      <a:pt x="38" y="8"/>
                      <a:pt x="36" y="3"/>
                      <a:pt x="31" y="2"/>
                    </a:cubicBezTo>
                    <a:cubicBezTo>
                      <a:pt x="27" y="0"/>
                      <a:pt x="22" y="3"/>
                      <a:pt x="21" y="7"/>
                    </a:cubicBezTo>
                    <a:cubicBezTo>
                      <a:pt x="0" y="77"/>
                      <a:pt x="0" y="77"/>
                      <a:pt x="0" y="77"/>
                    </a:cubicBezTo>
                    <a:cubicBezTo>
                      <a:pt x="0" y="77"/>
                      <a:pt x="0" y="78"/>
                      <a:pt x="0" y="78"/>
                    </a:cubicBezTo>
                    <a:cubicBezTo>
                      <a:pt x="0" y="79"/>
                      <a:pt x="0" y="80"/>
                      <a:pt x="0" y="82"/>
                    </a:cubicBezTo>
                    <a:cubicBezTo>
                      <a:pt x="1" y="85"/>
                      <a:pt x="5" y="88"/>
                      <a:pt x="9" y="88"/>
                    </a:cubicBezTo>
                    <a:cubicBezTo>
                      <a:pt x="9" y="88"/>
                      <a:pt x="10" y="88"/>
                      <a:pt x="11" y="88"/>
                    </a:cubicBezTo>
                    <a:cubicBezTo>
                      <a:pt x="82" y="70"/>
                      <a:pt x="82" y="70"/>
                      <a:pt x="82" y="70"/>
                    </a:cubicBezTo>
                    <a:cubicBezTo>
                      <a:pt x="87" y="68"/>
                      <a:pt x="90" y="64"/>
                      <a:pt x="8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 name="组合 5">
              <a:extLst>
                <a:ext uri="{FF2B5EF4-FFF2-40B4-BE49-F238E27FC236}">
                  <a16:creationId xmlns:a16="http://schemas.microsoft.com/office/drawing/2014/main" id="{1A4345A4-9744-421E-89B1-76C11C9B14A9}"/>
                </a:ext>
              </a:extLst>
            </p:cNvPr>
            <p:cNvGrpSpPr/>
            <p:nvPr/>
          </p:nvGrpSpPr>
          <p:grpSpPr>
            <a:xfrm>
              <a:off x="1288879" y="4779449"/>
              <a:ext cx="3517408" cy="688410"/>
              <a:chOff x="1288879" y="4779449"/>
              <a:chExt cx="3517408" cy="688410"/>
            </a:xfrm>
          </p:grpSpPr>
          <p:sp>
            <p:nvSpPr>
              <p:cNvPr id="7" name="文本框 6">
                <a:extLst>
                  <a:ext uri="{FF2B5EF4-FFF2-40B4-BE49-F238E27FC236}">
                    <a16:creationId xmlns:a16="http://schemas.microsoft.com/office/drawing/2014/main" id="{496DB3FA-5F27-42E5-BF15-8AC900226FDC}"/>
                  </a:ext>
                </a:extLst>
              </p:cNvPr>
              <p:cNvSpPr txBox="1"/>
              <p:nvPr/>
            </p:nvSpPr>
            <p:spPr>
              <a:xfrm>
                <a:off x="1331170" y="4779449"/>
                <a:ext cx="3475117" cy="338554"/>
              </a:xfrm>
              <a:prstGeom prst="rect">
                <a:avLst/>
              </a:prstGeom>
              <a:solidFill>
                <a:srgbClr val="EBD3B7"/>
              </a:solid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ACS demographic data(mainly)</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8" name="矩形 7">
                <a:extLst>
                  <a:ext uri="{FF2B5EF4-FFF2-40B4-BE49-F238E27FC236}">
                    <a16:creationId xmlns:a16="http://schemas.microsoft.com/office/drawing/2014/main" id="{C4F05F33-B888-433D-B47C-5DE05ED9E437}"/>
                  </a:ext>
                </a:extLst>
              </p:cNvPr>
              <p:cNvSpPr/>
              <p:nvPr/>
            </p:nvSpPr>
            <p:spPr>
              <a:xfrm>
                <a:off x="1288879" y="5135267"/>
                <a:ext cx="2354566" cy="332592"/>
              </a:xfrm>
              <a:prstGeom prst="rect">
                <a:avLst/>
              </a:prstGeom>
            </p:spPr>
            <p:txBody>
              <a:bodyPr wrap="square">
                <a:spAutoFit/>
              </a:bodyPr>
              <a:lstStyle/>
              <a:p>
                <a:pPr>
                  <a:lnSpc>
                    <a:spcPct val="120000"/>
                  </a:lnSpc>
                </a:pPr>
                <a:r>
                  <a:rPr lang="en-US" altLang="zh-CN" sz="1400" b="1" dirty="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rPr>
                  <a:t>Variable table</a:t>
                </a:r>
                <a:endParaRPr lang="zh-CN" altLang="en-US" sz="1400" b="1" dirty="0">
                  <a:solidFill>
                    <a:schemeClr val="accent2">
                      <a:lumMod val="50000"/>
                    </a:schemeClr>
                  </a:solidFill>
                  <a:latin typeface="Open Sans" panose="020B0606030504020204" pitchFamily="34" charset="0"/>
                  <a:cs typeface="Open Sans" panose="020B0606030504020204" pitchFamily="34" charset="0"/>
                </a:endParaRPr>
              </a:p>
            </p:txBody>
          </p:sp>
        </p:grpSp>
      </p:grpSp>
      <p:sp>
        <p:nvSpPr>
          <p:cNvPr id="13" name="Freeform 54">
            <a:extLst>
              <a:ext uri="{FF2B5EF4-FFF2-40B4-BE49-F238E27FC236}">
                <a16:creationId xmlns:a16="http://schemas.microsoft.com/office/drawing/2014/main" id="{1F5B01EE-F99C-4B78-9111-2D5B7BEFDE2C}"/>
              </a:ext>
            </a:extLst>
          </p:cNvPr>
          <p:cNvSpPr>
            <a:spLocks noEditPoints="1"/>
          </p:cNvSpPr>
          <p:nvPr/>
        </p:nvSpPr>
        <p:spPr bwMode="auto">
          <a:xfrm>
            <a:off x="4325711" y="3560303"/>
            <a:ext cx="363526" cy="343799"/>
          </a:xfrm>
          <a:custGeom>
            <a:avLst/>
            <a:gdLst>
              <a:gd name="T0" fmla="*/ 126 w 175"/>
              <a:gd name="T1" fmla="*/ 34 h 178"/>
              <a:gd name="T2" fmla="*/ 53 w 175"/>
              <a:gd name="T3" fmla="*/ 28 h 178"/>
              <a:gd name="T4" fmla="*/ 11 w 175"/>
              <a:gd name="T5" fmla="*/ 44 h 178"/>
              <a:gd name="T6" fmla="*/ 0 w 175"/>
              <a:gd name="T7" fmla="*/ 57 h 178"/>
              <a:gd name="T8" fmla="*/ 14 w 175"/>
              <a:gd name="T9" fmla="*/ 83 h 178"/>
              <a:gd name="T10" fmla="*/ 50 w 175"/>
              <a:gd name="T11" fmla="*/ 145 h 178"/>
              <a:gd name="T12" fmla="*/ 62 w 175"/>
              <a:gd name="T13" fmla="*/ 167 h 178"/>
              <a:gd name="T14" fmla="*/ 79 w 175"/>
              <a:gd name="T15" fmla="*/ 176 h 178"/>
              <a:gd name="T16" fmla="*/ 123 w 175"/>
              <a:gd name="T17" fmla="*/ 151 h 178"/>
              <a:gd name="T18" fmla="*/ 164 w 175"/>
              <a:gd name="T19" fmla="*/ 134 h 178"/>
              <a:gd name="T20" fmla="*/ 171 w 175"/>
              <a:gd name="T21" fmla="*/ 57 h 178"/>
              <a:gd name="T22" fmla="*/ 158 w 175"/>
              <a:gd name="T23" fmla="*/ 89 h 178"/>
              <a:gd name="T24" fmla="*/ 159 w 175"/>
              <a:gd name="T25" fmla="*/ 79 h 178"/>
              <a:gd name="T26" fmla="*/ 142 w 175"/>
              <a:gd name="T27" fmla="*/ 70 h 178"/>
              <a:gd name="T28" fmla="*/ 129 w 175"/>
              <a:gd name="T29" fmla="*/ 40 h 178"/>
              <a:gd name="T30" fmla="*/ 154 w 175"/>
              <a:gd name="T31" fmla="*/ 94 h 178"/>
              <a:gd name="T32" fmla="*/ 154 w 175"/>
              <a:gd name="T33" fmla="*/ 95 h 178"/>
              <a:gd name="T34" fmla="*/ 136 w 175"/>
              <a:gd name="T35" fmla="*/ 89 h 178"/>
              <a:gd name="T36" fmla="*/ 138 w 175"/>
              <a:gd name="T37" fmla="*/ 75 h 178"/>
              <a:gd name="T38" fmla="*/ 148 w 175"/>
              <a:gd name="T39" fmla="*/ 90 h 178"/>
              <a:gd name="T40" fmla="*/ 154 w 175"/>
              <a:gd name="T41" fmla="*/ 94 h 178"/>
              <a:gd name="T42" fmla="*/ 113 w 175"/>
              <a:gd name="T43" fmla="*/ 47 h 178"/>
              <a:gd name="T44" fmla="*/ 122 w 175"/>
              <a:gd name="T45" fmla="*/ 40 h 178"/>
              <a:gd name="T46" fmla="*/ 88 w 175"/>
              <a:gd name="T47" fmla="*/ 7 h 178"/>
              <a:gd name="T48" fmla="*/ 92 w 175"/>
              <a:gd name="T49" fmla="*/ 37 h 178"/>
              <a:gd name="T50" fmla="*/ 88 w 175"/>
              <a:gd name="T51" fmla="*/ 7 h 178"/>
              <a:gd name="T52" fmla="*/ 82 w 175"/>
              <a:gd name="T53" fmla="*/ 40 h 178"/>
              <a:gd name="T54" fmla="*/ 50 w 175"/>
              <a:gd name="T55" fmla="*/ 54 h 178"/>
              <a:gd name="T56" fmla="*/ 48 w 175"/>
              <a:gd name="T57" fmla="*/ 34 h 178"/>
              <a:gd name="T58" fmla="*/ 42 w 175"/>
              <a:gd name="T59" fmla="*/ 58 h 178"/>
              <a:gd name="T60" fmla="*/ 15 w 175"/>
              <a:gd name="T61" fmla="*/ 67 h 178"/>
              <a:gd name="T62" fmla="*/ 17 w 175"/>
              <a:gd name="T63" fmla="*/ 48 h 178"/>
              <a:gd name="T64" fmla="*/ 48 w 175"/>
              <a:gd name="T65" fmla="*/ 34 h 178"/>
              <a:gd name="T66" fmla="*/ 22 w 175"/>
              <a:gd name="T67" fmla="*/ 84 h 178"/>
              <a:gd name="T68" fmla="*/ 22 w 175"/>
              <a:gd name="T69" fmla="*/ 83 h 178"/>
              <a:gd name="T70" fmla="*/ 39 w 175"/>
              <a:gd name="T71" fmla="*/ 89 h 178"/>
              <a:gd name="T72" fmla="*/ 11 w 175"/>
              <a:gd name="T73" fmla="*/ 119 h 178"/>
              <a:gd name="T74" fmla="*/ 42 w 175"/>
              <a:gd name="T75" fmla="*/ 116 h 178"/>
              <a:gd name="T76" fmla="*/ 11 w 175"/>
              <a:gd name="T77" fmla="*/ 119 h 178"/>
              <a:gd name="T78" fmla="*/ 48 w 175"/>
              <a:gd name="T79" fmla="*/ 62 h 178"/>
              <a:gd name="T80" fmla="*/ 92 w 175"/>
              <a:gd name="T81" fmla="*/ 44 h 178"/>
              <a:gd name="T82" fmla="*/ 128 w 175"/>
              <a:gd name="T83" fmla="*/ 66 h 178"/>
              <a:gd name="T84" fmla="*/ 128 w 175"/>
              <a:gd name="T85" fmla="*/ 116 h 178"/>
              <a:gd name="T86" fmla="*/ 84 w 175"/>
              <a:gd name="T87" fmla="*/ 134 h 178"/>
              <a:gd name="T88" fmla="*/ 48 w 175"/>
              <a:gd name="T89" fmla="*/ 112 h 178"/>
              <a:gd name="T90" fmla="*/ 49 w 175"/>
              <a:gd name="T91" fmla="*/ 122 h 178"/>
              <a:gd name="T92" fmla="*/ 74 w 175"/>
              <a:gd name="T93" fmla="*/ 137 h 178"/>
              <a:gd name="T94" fmla="*/ 49 w 175"/>
              <a:gd name="T95" fmla="*/ 122 h 178"/>
              <a:gd name="T96" fmla="*/ 83 w 175"/>
              <a:gd name="T97" fmla="*/ 171 h 178"/>
              <a:gd name="T98" fmla="*/ 73 w 175"/>
              <a:gd name="T99" fmla="*/ 156 h 178"/>
              <a:gd name="T100" fmla="*/ 57 w 175"/>
              <a:gd name="T101" fmla="*/ 145 h 178"/>
              <a:gd name="T102" fmla="*/ 116 w 175"/>
              <a:gd name="T103" fmla="*/ 150 h 178"/>
              <a:gd name="T104" fmla="*/ 119 w 175"/>
              <a:gd name="T105" fmla="*/ 144 h 178"/>
              <a:gd name="T106" fmla="*/ 105 w 175"/>
              <a:gd name="T107" fmla="*/ 134 h 178"/>
              <a:gd name="T108" fmla="*/ 119 w 175"/>
              <a:gd name="T109" fmla="*/ 144 h 178"/>
              <a:gd name="T110" fmla="*/ 128 w 175"/>
              <a:gd name="T111" fmla="*/ 144 h 178"/>
              <a:gd name="T112" fmla="*/ 133 w 175"/>
              <a:gd name="T113" fmla="*/ 120 h 178"/>
              <a:gd name="T114" fmla="*/ 159 w 175"/>
              <a:gd name="T115" fmla="*/ 13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5" h="178">
                <a:moveTo>
                  <a:pt x="171" y="57"/>
                </a:moveTo>
                <a:cubicBezTo>
                  <a:pt x="165" y="43"/>
                  <a:pt x="149" y="35"/>
                  <a:pt x="126" y="34"/>
                </a:cubicBezTo>
                <a:cubicBezTo>
                  <a:pt x="117" y="13"/>
                  <a:pt x="104" y="0"/>
                  <a:pt x="88" y="0"/>
                </a:cubicBezTo>
                <a:cubicBezTo>
                  <a:pt x="74" y="0"/>
                  <a:pt x="61" y="11"/>
                  <a:pt x="53" y="28"/>
                </a:cubicBezTo>
                <a:cubicBezTo>
                  <a:pt x="51" y="28"/>
                  <a:pt x="50" y="27"/>
                  <a:pt x="48" y="27"/>
                </a:cubicBezTo>
                <a:cubicBezTo>
                  <a:pt x="31" y="27"/>
                  <a:pt x="18" y="33"/>
                  <a:pt x="11" y="44"/>
                </a:cubicBezTo>
                <a:cubicBezTo>
                  <a:pt x="11" y="45"/>
                  <a:pt x="11" y="45"/>
                  <a:pt x="10" y="46"/>
                </a:cubicBezTo>
                <a:cubicBezTo>
                  <a:pt x="5" y="46"/>
                  <a:pt x="0" y="51"/>
                  <a:pt x="0" y="57"/>
                </a:cubicBezTo>
                <a:cubicBezTo>
                  <a:pt x="0" y="62"/>
                  <a:pt x="4" y="67"/>
                  <a:pt x="9" y="68"/>
                </a:cubicBezTo>
                <a:cubicBezTo>
                  <a:pt x="10" y="73"/>
                  <a:pt x="11" y="78"/>
                  <a:pt x="14" y="83"/>
                </a:cubicBezTo>
                <a:cubicBezTo>
                  <a:pt x="4" y="96"/>
                  <a:pt x="1" y="110"/>
                  <a:pt x="5" y="121"/>
                </a:cubicBezTo>
                <a:cubicBezTo>
                  <a:pt x="10" y="135"/>
                  <a:pt x="27" y="144"/>
                  <a:pt x="50" y="145"/>
                </a:cubicBezTo>
                <a:cubicBezTo>
                  <a:pt x="53" y="153"/>
                  <a:pt x="57" y="159"/>
                  <a:pt x="62" y="165"/>
                </a:cubicBezTo>
                <a:cubicBezTo>
                  <a:pt x="62" y="166"/>
                  <a:pt x="62" y="166"/>
                  <a:pt x="62" y="167"/>
                </a:cubicBezTo>
                <a:cubicBezTo>
                  <a:pt x="62" y="173"/>
                  <a:pt x="67" y="178"/>
                  <a:pt x="73" y="178"/>
                </a:cubicBezTo>
                <a:cubicBezTo>
                  <a:pt x="75" y="178"/>
                  <a:pt x="77" y="177"/>
                  <a:pt x="79" y="176"/>
                </a:cubicBezTo>
                <a:cubicBezTo>
                  <a:pt x="82" y="178"/>
                  <a:pt x="85" y="178"/>
                  <a:pt x="88" y="178"/>
                </a:cubicBezTo>
                <a:cubicBezTo>
                  <a:pt x="102" y="178"/>
                  <a:pt x="114" y="168"/>
                  <a:pt x="123" y="151"/>
                </a:cubicBezTo>
                <a:cubicBezTo>
                  <a:pt x="125" y="151"/>
                  <a:pt x="126" y="151"/>
                  <a:pt x="128" y="151"/>
                </a:cubicBezTo>
                <a:cubicBezTo>
                  <a:pt x="145" y="151"/>
                  <a:pt x="158" y="145"/>
                  <a:pt x="164" y="134"/>
                </a:cubicBezTo>
                <a:cubicBezTo>
                  <a:pt x="171" y="124"/>
                  <a:pt x="170" y="110"/>
                  <a:pt x="162" y="95"/>
                </a:cubicBezTo>
                <a:cubicBezTo>
                  <a:pt x="172" y="82"/>
                  <a:pt x="175" y="68"/>
                  <a:pt x="171" y="57"/>
                </a:cubicBezTo>
                <a:close/>
                <a:moveTo>
                  <a:pt x="165" y="59"/>
                </a:moveTo>
                <a:cubicBezTo>
                  <a:pt x="168" y="68"/>
                  <a:pt x="166" y="79"/>
                  <a:pt x="158" y="89"/>
                </a:cubicBezTo>
                <a:cubicBezTo>
                  <a:pt x="158" y="89"/>
                  <a:pt x="157" y="88"/>
                  <a:pt x="156" y="87"/>
                </a:cubicBezTo>
                <a:cubicBezTo>
                  <a:pt x="158" y="85"/>
                  <a:pt x="159" y="82"/>
                  <a:pt x="159" y="79"/>
                </a:cubicBezTo>
                <a:cubicBezTo>
                  <a:pt x="159" y="73"/>
                  <a:pt x="155" y="68"/>
                  <a:pt x="148" y="68"/>
                </a:cubicBezTo>
                <a:cubicBezTo>
                  <a:pt x="146" y="68"/>
                  <a:pt x="144" y="69"/>
                  <a:pt x="142" y="70"/>
                </a:cubicBezTo>
                <a:cubicBezTo>
                  <a:pt x="140" y="68"/>
                  <a:pt x="137" y="65"/>
                  <a:pt x="134" y="63"/>
                </a:cubicBezTo>
                <a:cubicBezTo>
                  <a:pt x="133" y="55"/>
                  <a:pt x="131" y="47"/>
                  <a:pt x="129" y="40"/>
                </a:cubicBezTo>
                <a:cubicBezTo>
                  <a:pt x="147" y="42"/>
                  <a:pt x="161" y="49"/>
                  <a:pt x="165" y="59"/>
                </a:cubicBezTo>
                <a:close/>
                <a:moveTo>
                  <a:pt x="154" y="94"/>
                </a:moveTo>
                <a:cubicBezTo>
                  <a:pt x="154" y="94"/>
                  <a:pt x="154" y="94"/>
                  <a:pt x="154" y="95"/>
                </a:cubicBezTo>
                <a:cubicBezTo>
                  <a:pt x="154" y="95"/>
                  <a:pt x="154" y="95"/>
                  <a:pt x="154" y="95"/>
                </a:cubicBezTo>
                <a:cubicBezTo>
                  <a:pt x="148" y="101"/>
                  <a:pt x="142" y="107"/>
                  <a:pt x="135" y="112"/>
                </a:cubicBezTo>
                <a:cubicBezTo>
                  <a:pt x="136" y="104"/>
                  <a:pt x="136" y="97"/>
                  <a:pt x="136" y="89"/>
                </a:cubicBezTo>
                <a:cubicBezTo>
                  <a:pt x="136" y="83"/>
                  <a:pt x="136" y="78"/>
                  <a:pt x="136" y="72"/>
                </a:cubicBezTo>
                <a:cubicBezTo>
                  <a:pt x="136" y="73"/>
                  <a:pt x="137" y="74"/>
                  <a:pt x="138" y="75"/>
                </a:cubicBezTo>
                <a:cubicBezTo>
                  <a:pt x="138" y="76"/>
                  <a:pt x="137" y="78"/>
                  <a:pt x="137" y="79"/>
                </a:cubicBezTo>
                <a:cubicBezTo>
                  <a:pt x="137" y="85"/>
                  <a:pt x="142" y="90"/>
                  <a:pt x="148" y="90"/>
                </a:cubicBezTo>
                <a:cubicBezTo>
                  <a:pt x="149" y="90"/>
                  <a:pt x="150" y="90"/>
                  <a:pt x="151" y="90"/>
                </a:cubicBezTo>
                <a:cubicBezTo>
                  <a:pt x="152" y="91"/>
                  <a:pt x="153" y="93"/>
                  <a:pt x="154" y="94"/>
                </a:cubicBezTo>
                <a:close/>
                <a:moveTo>
                  <a:pt x="127" y="57"/>
                </a:moveTo>
                <a:cubicBezTo>
                  <a:pt x="122" y="54"/>
                  <a:pt x="118" y="50"/>
                  <a:pt x="113" y="47"/>
                </a:cubicBezTo>
                <a:cubicBezTo>
                  <a:pt x="109" y="45"/>
                  <a:pt x="106" y="44"/>
                  <a:pt x="102" y="42"/>
                </a:cubicBezTo>
                <a:cubicBezTo>
                  <a:pt x="109" y="41"/>
                  <a:pt x="115" y="40"/>
                  <a:pt x="122" y="40"/>
                </a:cubicBezTo>
                <a:cubicBezTo>
                  <a:pt x="124" y="45"/>
                  <a:pt x="125" y="51"/>
                  <a:pt x="127" y="57"/>
                </a:cubicBezTo>
                <a:close/>
                <a:moveTo>
                  <a:pt x="88" y="7"/>
                </a:moveTo>
                <a:cubicBezTo>
                  <a:pt x="100" y="7"/>
                  <a:pt x="111" y="17"/>
                  <a:pt x="119" y="34"/>
                </a:cubicBezTo>
                <a:cubicBezTo>
                  <a:pt x="110" y="34"/>
                  <a:pt x="101" y="35"/>
                  <a:pt x="92" y="37"/>
                </a:cubicBezTo>
                <a:cubicBezTo>
                  <a:pt x="81" y="33"/>
                  <a:pt x="70" y="30"/>
                  <a:pt x="60" y="28"/>
                </a:cubicBezTo>
                <a:cubicBezTo>
                  <a:pt x="67" y="15"/>
                  <a:pt x="77" y="7"/>
                  <a:pt x="88" y="7"/>
                </a:cubicBezTo>
                <a:close/>
                <a:moveTo>
                  <a:pt x="57" y="34"/>
                </a:moveTo>
                <a:cubicBezTo>
                  <a:pt x="65" y="35"/>
                  <a:pt x="73" y="37"/>
                  <a:pt x="82" y="40"/>
                </a:cubicBezTo>
                <a:cubicBezTo>
                  <a:pt x="78" y="41"/>
                  <a:pt x="74" y="43"/>
                  <a:pt x="71" y="44"/>
                </a:cubicBezTo>
                <a:cubicBezTo>
                  <a:pt x="63" y="47"/>
                  <a:pt x="56" y="50"/>
                  <a:pt x="50" y="54"/>
                </a:cubicBezTo>
                <a:cubicBezTo>
                  <a:pt x="52" y="47"/>
                  <a:pt x="54" y="40"/>
                  <a:pt x="57" y="34"/>
                </a:cubicBezTo>
                <a:close/>
                <a:moveTo>
                  <a:pt x="48" y="34"/>
                </a:moveTo>
                <a:cubicBezTo>
                  <a:pt x="49" y="34"/>
                  <a:pt x="49" y="34"/>
                  <a:pt x="50" y="34"/>
                </a:cubicBezTo>
                <a:cubicBezTo>
                  <a:pt x="47" y="41"/>
                  <a:pt x="44" y="49"/>
                  <a:pt x="42" y="58"/>
                </a:cubicBezTo>
                <a:cubicBezTo>
                  <a:pt x="33" y="64"/>
                  <a:pt x="25" y="71"/>
                  <a:pt x="19" y="78"/>
                </a:cubicBezTo>
                <a:cubicBezTo>
                  <a:pt x="17" y="74"/>
                  <a:pt x="16" y="71"/>
                  <a:pt x="15" y="67"/>
                </a:cubicBezTo>
                <a:cubicBezTo>
                  <a:pt x="19" y="66"/>
                  <a:pt x="22" y="62"/>
                  <a:pt x="22" y="57"/>
                </a:cubicBezTo>
                <a:cubicBezTo>
                  <a:pt x="22" y="53"/>
                  <a:pt x="20" y="50"/>
                  <a:pt x="17" y="48"/>
                </a:cubicBezTo>
                <a:cubicBezTo>
                  <a:pt x="17" y="47"/>
                  <a:pt x="17" y="47"/>
                  <a:pt x="17" y="47"/>
                </a:cubicBezTo>
                <a:cubicBezTo>
                  <a:pt x="22" y="39"/>
                  <a:pt x="33" y="34"/>
                  <a:pt x="48" y="34"/>
                </a:cubicBezTo>
                <a:close/>
                <a:moveTo>
                  <a:pt x="40" y="106"/>
                </a:moveTo>
                <a:cubicBezTo>
                  <a:pt x="33" y="99"/>
                  <a:pt x="27" y="92"/>
                  <a:pt x="22" y="84"/>
                </a:cubicBezTo>
                <a:cubicBezTo>
                  <a:pt x="22" y="84"/>
                  <a:pt x="22" y="84"/>
                  <a:pt x="22" y="84"/>
                </a:cubicBezTo>
                <a:cubicBezTo>
                  <a:pt x="22" y="84"/>
                  <a:pt x="22" y="83"/>
                  <a:pt x="22" y="83"/>
                </a:cubicBezTo>
                <a:cubicBezTo>
                  <a:pt x="27" y="77"/>
                  <a:pt x="34" y="72"/>
                  <a:pt x="41" y="67"/>
                </a:cubicBezTo>
                <a:cubicBezTo>
                  <a:pt x="40" y="74"/>
                  <a:pt x="39" y="81"/>
                  <a:pt x="39" y="89"/>
                </a:cubicBezTo>
                <a:cubicBezTo>
                  <a:pt x="39" y="95"/>
                  <a:pt x="40" y="101"/>
                  <a:pt x="40" y="106"/>
                </a:cubicBezTo>
                <a:close/>
                <a:moveTo>
                  <a:pt x="11" y="119"/>
                </a:moveTo>
                <a:cubicBezTo>
                  <a:pt x="8" y="110"/>
                  <a:pt x="10" y="100"/>
                  <a:pt x="18" y="89"/>
                </a:cubicBezTo>
                <a:cubicBezTo>
                  <a:pt x="24" y="98"/>
                  <a:pt x="32" y="107"/>
                  <a:pt x="42" y="116"/>
                </a:cubicBezTo>
                <a:cubicBezTo>
                  <a:pt x="43" y="124"/>
                  <a:pt x="45" y="131"/>
                  <a:pt x="47" y="138"/>
                </a:cubicBezTo>
                <a:cubicBezTo>
                  <a:pt x="29" y="137"/>
                  <a:pt x="15" y="130"/>
                  <a:pt x="11" y="119"/>
                </a:cubicBezTo>
                <a:close/>
                <a:moveTo>
                  <a:pt x="46" y="89"/>
                </a:moveTo>
                <a:cubicBezTo>
                  <a:pt x="46" y="80"/>
                  <a:pt x="47" y="71"/>
                  <a:pt x="48" y="62"/>
                </a:cubicBezTo>
                <a:cubicBezTo>
                  <a:pt x="56" y="57"/>
                  <a:pt x="64" y="53"/>
                  <a:pt x="73" y="50"/>
                </a:cubicBezTo>
                <a:cubicBezTo>
                  <a:pt x="79" y="47"/>
                  <a:pt x="85" y="46"/>
                  <a:pt x="92" y="44"/>
                </a:cubicBezTo>
                <a:cubicBezTo>
                  <a:pt x="98" y="47"/>
                  <a:pt x="104" y="50"/>
                  <a:pt x="109" y="53"/>
                </a:cubicBezTo>
                <a:cubicBezTo>
                  <a:pt x="116" y="57"/>
                  <a:pt x="123" y="61"/>
                  <a:pt x="128" y="66"/>
                </a:cubicBezTo>
                <a:cubicBezTo>
                  <a:pt x="129" y="73"/>
                  <a:pt x="130" y="81"/>
                  <a:pt x="130" y="89"/>
                </a:cubicBezTo>
                <a:cubicBezTo>
                  <a:pt x="130" y="99"/>
                  <a:pt x="129" y="108"/>
                  <a:pt x="128" y="116"/>
                </a:cubicBezTo>
                <a:cubicBezTo>
                  <a:pt x="120" y="121"/>
                  <a:pt x="112" y="125"/>
                  <a:pt x="103" y="128"/>
                </a:cubicBezTo>
                <a:cubicBezTo>
                  <a:pt x="97" y="131"/>
                  <a:pt x="91" y="133"/>
                  <a:pt x="84" y="134"/>
                </a:cubicBezTo>
                <a:cubicBezTo>
                  <a:pt x="78" y="132"/>
                  <a:pt x="72" y="129"/>
                  <a:pt x="67" y="125"/>
                </a:cubicBezTo>
                <a:cubicBezTo>
                  <a:pt x="60" y="121"/>
                  <a:pt x="53" y="117"/>
                  <a:pt x="48" y="112"/>
                </a:cubicBezTo>
                <a:cubicBezTo>
                  <a:pt x="46" y="105"/>
                  <a:pt x="46" y="97"/>
                  <a:pt x="46" y="89"/>
                </a:cubicBezTo>
                <a:close/>
                <a:moveTo>
                  <a:pt x="49" y="122"/>
                </a:moveTo>
                <a:cubicBezTo>
                  <a:pt x="54" y="125"/>
                  <a:pt x="58" y="128"/>
                  <a:pt x="63" y="131"/>
                </a:cubicBezTo>
                <a:cubicBezTo>
                  <a:pt x="67" y="133"/>
                  <a:pt x="70" y="135"/>
                  <a:pt x="74" y="137"/>
                </a:cubicBezTo>
                <a:cubicBezTo>
                  <a:pt x="67" y="138"/>
                  <a:pt x="61" y="138"/>
                  <a:pt x="54" y="138"/>
                </a:cubicBezTo>
                <a:cubicBezTo>
                  <a:pt x="52" y="133"/>
                  <a:pt x="51" y="128"/>
                  <a:pt x="49" y="122"/>
                </a:cubicBezTo>
                <a:close/>
                <a:moveTo>
                  <a:pt x="88" y="172"/>
                </a:moveTo>
                <a:cubicBezTo>
                  <a:pt x="86" y="172"/>
                  <a:pt x="85" y="172"/>
                  <a:pt x="83" y="171"/>
                </a:cubicBezTo>
                <a:cubicBezTo>
                  <a:pt x="84" y="170"/>
                  <a:pt x="84" y="168"/>
                  <a:pt x="84" y="167"/>
                </a:cubicBezTo>
                <a:cubicBezTo>
                  <a:pt x="84" y="161"/>
                  <a:pt x="79" y="156"/>
                  <a:pt x="73" y="156"/>
                </a:cubicBezTo>
                <a:cubicBezTo>
                  <a:pt x="70" y="156"/>
                  <a:pt x="68" y="157"/>
                  <a:pt x="66" y="159"/>
                </a:cubicBezTo>
                <a:cubicBezTo>
                  <a:pt x="62" y="155"/>
                  <a:pt x="59" y="150"/>
                  <a:pt x="57" y="145"/>
                </a:cubicBezTo>
                <a:cubicBezTo>
                  <a:pt x="65" y="144"/>
                  <a:pt x="75" y="143"/>
                  <a:pt x="84" y="141"/>
                </a:cubicBezTo>
                <a:cubicBezTo>
                  <a:pt x="95" y="146"/>
                  <a:pt x="106" y="149"/>
                  <a:pt x="116" y="150"/>
                </a:cubicBezTo>
                <a:cubicBezTo>
                  <a:pt x="109" y="163"/>
                  <a:pt x="99" y="172"/>
                  <a:pt x="88" y="172"/>
                </a:cubicBezTo>
                <a:close/>
                <a:moveTo>
                  <a:pt x="119" y="144"/>
                </a:moveTo>
                <a:cubicBezTo>
                  <a:pt x="111" y="143"/>
                  <a:pt x="103" y="141"/>
                  <a:pt x="94" y="138"/>
                </a:cubicBezTo>
                <a:cubicBezTo>
                  <a:pt x="98" y="137"/>
                  <a:pt x="102" y="136"/>
                  <a:pt x="105" y="134"/>
                </a:cubicBezTo>
                <a:cubicBezTo>
                  <a:pt x="113" y="132"/>
                  <a:pt x="119" y="128"/>
                  <a:pt x="126" y="125"/>
                </a:cubicBezTo>
                <a:cubicBezTo>
                  <a:pt x="124" y="132"/>
                  <a:pt x="122" y="138"/>
                  <a:pt x="119" y="144"/>
                </a:cubicBezTo>
                <a:close/>
                <a:moveTo>
                  <a:pt x="159" y="131"/>
                </a:moveTo>
                <a:cubicBezTo>
                  <a:pt x="154" y="140"/>
                  <a:pt x="143" y="144"/>
                  <a:pt x="128" y="144"/>
                </a:cubicBezTo>
                <a:cubicBezTo>
                  <a:pt x="127" y="144"/>
                  <a:pt x="127" y="144"/>
                  <a:pt x="126" y="144"/>
                </a:cubicBezTo>
                <a:cubicBezTo>
                  <a:pt x="129" y="137"/>
                  <a:pt x="132" y="129"/>
                  <a:pt x="133" y="120"/>
                </a:cubicBezTo>
                <a:cubicBezTo>
                  <a:pt x="143" y="114"/>
                  <a:pt x="151" y="108"/>
                  <a:pt x="157" y="101"/>
                </a:cubicBezTo>
                <a:cubicBezTo>
                  <a:pt x="163" y="113"/>
                  <a:pt x="164" y="123"/>
                  <a:pt x="159" y="131"/>
                </a:cubicBezTo>
                <a:close/>
              </a:path>
            </a:pathLst>
          </a:custGeom>
          <a:solidFill>
            <a:srgbClr val="28282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nvGrpSpPr>
          <p:cNvPr id="17" name="组合 16">
            <a:extLst>
              <a:ext uri="{FF2B5EF4-FFF2-40B4-BE49-F238E27FC236}">
                <a16:creationId xmlns:a16="http://schemas.microsoft.com/office/drawing/2014/main" id="{3F936FE1-2070-4E31-BA65-83A7A13931BA}"/>
              </a:ext>
            </a:extLst>
          </p:cNvPr>
          <p:cNvGrpSpPr/>
          <p:nvPr/>
        </p:nvGrpSpPr>
        <p:grpSpPr>
          <a:xfrm>
            <a:off x="8166837" y="1602455"/>
            <a:ext cx="3808109" cy="1809970"/>
            <a:chOff x="9503054" y="4772778"/>
            <a:chExt cx="3779872" cy="1712284"/>
          </a:xfrm>
        </p:grpSpPr>
        <p:sp>
          <p:nvSpPr>
            <p:cNvPr id="18" name="Freeform 97">
              <a:extLst>
                <a:ext uri="{FF2B5EF4-FFF2-40B4-BE49-F238E27FC236}">
                  <a16:creationId xmlns:a16="http://schemas.microsoft.com/office/drawing/2014/main" id="{FA376996-D7C8-4F42-BB3E-A5A8CCA6340D}"/>
                </a:ext>
              </a:extLst>
            </p:cNvPr>
            <p:cNvSpPr>
              <a:spLocks noEditPoints="1"/>
            </p:cNvSpPr>
            <p:nvPr/>
          </p:nvSpPr>
          <p:spPr bwMode="auto">
            <a:xfrm>
              <a:off x="9503054" y="4772778"/>
              <a:ext cx="377326" cy="320281"/>
            </a:xfrm>
            <a:custGeom>
              <a:avLst/>
              <a:gdLst>
                <a:gd name="T0" fmla="*/ 212 w 250"/>
                <a:gd name="T1" fmla="*/ 5 h 212"/>
                <a:gd name="T2" fmla="*/ 48 w 250"/>
                <a:gd name="T3" fmla="*/ 0 h 212"/>
                <a:gd name="T4" fmla="*/ 2 w 250"/>
                <a:gd name="T5" fmla="*/ 71 h 212"/>
                <a:gd name="T6" fmla="*/ 94 w 250"/>
                <a:gd name="T7" fmla="*/ 207 h 212"/>
                <a:gd name="T8" fmla="*/ 147 w 250"/>
                <a:gd name="T9" fmla="*/ 212 h 212"/>
                <a:gd name="T10" fmla="*/ 248 w 250"/>
                <a:gd name="T11" fmla="*/ 82 h 212"/>
                <a:gd name="T12" fmla="*/ 230 w 250"/>
                <a:gd name="T13" fmla="*/ 69 h 212"/>
                <a:gd name="T14" fmla="*/ 186 w 250"/>
                <a:gd name="T15" fmla="*/ 69 h 212"/>
                <a:gd name="T16" fmla="*/ 204 w 250"/>
                <a:gd name="T17" fmla="*/ 20 h 212"/>
                <a:gd name="T18" fmla="*/ 230 w 250"/>
                <a:gd name="T19" fmla="*/ 69 h 212"/>
                <a:gd name="T20" fmla="*/ 87 w 250"/>
                <a:gd name="T21" fmla="*/ 69 h 212"/>
                <a:gd name="T22" fmla="*/ 121 w 250"/>
                <a:gd name="T23" fmla="*/ 14 h 212"/>
                <a:gd name="T24" fmla="*/ 127 w 250"/>
                <a:gd name="T25" fmla="*/ 14 h 212"/>
                <a:gd name="T26" fmla="*/ 162 w 250"/>
                <a:gd name="T27" fmla="*/ 69 h 212"/>
                <a:gd name="T28" fmla="*/ 145 w 250"/>
                <a:gd name="T29" fmla="*/ 14 h 212"/>
                <a:gd name="T30" fmla="*/ 190 w 250"/>
                <a:gd name="T31" fmla="*/ 14 h 212"/>
                <a:gd name="T32" fmla="*/ 173 w 250"/>
                <a:gd name="T33" fmla="*/ 60 h 212"/>
                <a:gd name="T34" fmla="*/ 145 w 250"/>
                <a:gd name="T35" fmla="*/ 14 h 212"/>
                <a:gd name="T36" fmla="*/ 59 w 250"/>
                <a:gd name="T37" fmla="*/ 15 h 212"/>
                <a:gd name="T38" fmla="*/ 104 w 250"/>
                <a:gd name="T39" fmla="*/ 14 h 212"/>
                <a:gd name="T40" fmla="*/ 76 w 250"/>
                <a:gd name="T41" fmla="*/ 59 h 212"/>
                <a:gd name="T42" fmla="*/ 166 w 250"/>
                <a:gd name="T43" fmla="*/ 83 h 212"/>
                <a:gd name="T44" fmla="*/ 128 w 250"/>
                <a:gd name="T45" fmla="*/ 198 h 212"/>
                <a:gd name="T46" fmla="*/ 122 w 250"/>
                <a:gd name="T47" fmla="*/ 198 h 212"/>
                <a:gd name="T48" fmla="*/ 83 w 250"/>
                <a:gd name="T49" fmla="*/ 84 h 212"/>
                <a:gd name="T50" fmla="*/ 166 w 250"/>
                <a:gd name="T51" fmla="*/ 83 h 212"/>
                <a:gd name="T52" fmla="*/ 63 w 250"/>
                <a:gd name="T53" fmla="*/ 68 h 212"/>
                <a:gd name="T54" fmla="*/ 20 w 250"/>
                <a:gd name="T55" fmla="*/ 69 h 212"/>
                <a:gd name="T56" fmla="*/ 46 w 250"/>
                <a:gd name="T57" fmla="*/ 21 h 212"/>
                <a:gd name="T58" fmla="*/ 22 w 250"/>
                <a:gd name="T59" fmla="*/ 83 h 212"/>
                <a:gd name="T60" fmla="*/ 68 w 250"/>
                <a:gd name="T61" fmla="*/ 84 h 212"/>
                <a:gd name="T62" fmla="*/ 106 w 250"/>
                <a:gd name="T63" fmla="*/ 198 h 212"/>
                <a:gd name="T64" fmla="*/ 104 w 250"/>
                <a:gd name="T65" fmla="*/ 197 h 212"/>
                <a:gd name="T66" fmla="*/ 22 w 250"/>
                <a:gd name="T67" fmla="*/ 83 h 212"/>
                <a:gd name="T68" fmla="*/ 143 w 250"/>
                <a:gd name="T69" fmla="*/ 198 h 212"/>
                <a:gd name="T70" fmla="*/ 181 w 250"/>
                <a:gd name="T71" fmla="*/ 84 h 212"/>
                <a:gd name="T72" fmla="*/ 229 w 250"/>
                <a:gd name="T73" fmla="*/ 83 h 212"/>
                <a:gd name="T74" fmla="*/ 146 w 250"/>
                <a:gd name="T75" fmla="*/ 19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12">
                  <a:moveTo>
                    <a:pt x="248" y="71"/>
                  </a:moveTo>
                  <a:cubicBezTo>
                    <a:pt x="212" y="5"/>
                    <a:pt x="212" y="5"/>
                    <a:pt x="212" y="5"/>
                  </a:cubicBezTo>
                  <a:cubicBezTo>
                    <a:pt x="210" y="2"/>
                    <a:pt x="206" y="0"/>
                    <a:pt x="202" y="0"/>
                  </a:cubicBezTo>
                  <a:cubicBezTo>
                    <a:pt x="48" y="0"/>
                    <a:pt x="48" y="0"/>
                    <a:pt x="48" y="0"/>
                  </a:cubicBezTo>
                  <a:cubicBezTo>
                    <a:pt x="45" y="0"/>
                    <a:pt x="41" y="2"/>
                    <a:pt x="39" y="5"/>
                  </a:cubicBezTo>
                  <a:cubicBezTo>
                    <a:pt x="2" y="71"/>
                    <a:pt x="2" y="71"/>
                    <a:pt x="2" y="71"/>
                  </a:cubicBezTo>
                  <a:cubicBezTo>
                    <a:pt x="0" y="74"/>
                    <a:pt x="0" y="79"/>
                    <a:pt x="3" y="82"/>
                  </a:cubicBezTo>
                  <a:cubicBezTo>
                    <a:pt x="94" y="207"/>
                    <a:pt x="94" y="207"/>
                    <a:pt x="94" y="207"/>
                  </a:cubicBezTo>
                  <a:cubicBezTo>
                    <a:pt x="96" y="210"/>
                    <a:pt x="100" y="212"/>
                    <a:pt x="103" y="212"/>
                  </a:cubicBezTo>
                  <a:cubicBezTo>
                    <a:pt x="147" y="212"/>
                    <a:pt x="147" y="212"/>
                    <a:pt x="147" y="212"/>
                  </a:cubicBezTo>
                  <a:cubicBezTo>
                    <a:pt x="151" y="212"/>
                    <a:pt x="154" y="210"/>
                    <a:pt x="157" y="207"/>
                  </a:cubicBezTo>
                  <a:cubicBezTo>
                    <a:pt x="248" y="82"/>
                    <a:pt x="248" y="82"/>
                    <a:pt x="248" y="82"/>
                  </a:cubicBezTo>
                  <a:cubicBezTo>
                    <a:pt x="250" y="79"/>
                    <a:pt x="250" y="74"/>
                    <a:pt x="248" y="71"/>
                  </a:cubicBezTo>
                  <a:close/>
                  <a:moveTo>
                    <a:pt x="230" y="69"/>
                  </a:moveTo>
                  <a:cubicBezTo>
                    <a:pt x="219" y="69"/>
                    <a:pt x="198" y="69"/>
                    <a:pt x="187" y="69"/>
                  </a:cubicBezTo>
                  <a:cubicBezTo>
                    <a:pt x="186" y="69"/>
                    <a:pt x="186" y="69"/>
                    <a:pt x="186" y="69"/>
                  </a:cubicBezTo>
                  <a:cubicBezTo>
                    <a:pt x="203" y="20"/>
                    <a:pt x="203" y="20"/>
                    <a:pt x="203" y="20"/>
                  </a:cubicBezTo>
                  <a:cubicBezTo>
                    <a:pt x="203" y="20"/>
                    <a:pt x="204" y="19"/>
                    <a:pt x="204" y="20"/>
                  </a:cubicBezTo>
                  <a:cubicBezTo>
                    <a:pt x="211" y="32"/>
                    <a:pt x="228" y="63"/>
                    <a:pt x="231" y="68"/>
                  </a:cubicBezTo>
                  <a:cubicBezTo>
                    <a:pt x="231" y="69"/>
                    <a:pt x="231" y="69"/>
                    <a:pt x="230" y="69"/>
                  </a:cubicBezTo>
                  <a:close/>
                  <a:moveTo>
                    <a:pt x="161" y="69"/>
                  </a:moveTo>
                  <a:cubicBezTo>
                    <a:pt x="143" y="69"/>
                    <a:pt x="106" y="69"/>
                    <a:pt x="87" y="69"/>
                  </a:cubicBezTo>
                  <a:cubicBezTo>
                    <a:pt x="86" y="69"/>
                    <a:pt x="86" y="68"/>
                    <a:pt x="86" y="68"/>
                  </a:cubicBezTo>
                  <a:cubicBezTo>
                    <a:pt x="121" y="14"/>
                    <a:pt x="121" y="14"/>
                    <a:pt x="121" y="14"/>
                  </a:cubicBezTo>
                  <a:cubicBezTo>
                    <a:pt x="121" y="14"/>
                    <a:pt x="121" y="14"/>
                    <a:pt x="122" y="14"/>
                  </a:cubicBezTo>
                  <a:cubicBezTo>
                    <a:pt x="123" y="14"/>
                    <a:pt x="126" y="14"/>
                    <a:pt x="127" y="14"/>
                  </a:cubicBezTo>
                  <a:cubicBezTo>
                    <a:pt x="128" y="14"/>
                    <a:pt x="128" y="14"/>
                    <a:pt x="128" y="14"/>
                  </a:cubicBezTo>
                  <a:cubicBezTo>
                    <a:pt x="162" y="69"/>
                    <a:pt x="162" y="69"/>
                    <a:pt x="162" y="69"/>
                  </a:cubicBezTo>
                  <a:cubicBezTo>
                    <a:pt x="162" y="69"/>
                    <a:pt x="163" y="69"/>
                    <a:pt x="161" y="69"/>
                  </a:cubicBezTo>
                  <a:close/>
                  <a:moveTo>
                    <a:pt x="145" y="14"/>
                  </a:moveTo>
                  <a:cubicBezTo>
                    <a:pt x="155" y="14"/>
                    <a:pt x="185" y="14"/>
                    <a:pt x="190" y="14"/>
                  </a:cubicBezTo>
                  <a:cubicBezTo>
                    <a:pt x="190" y="14"/>
                    <a:pt x="190" y="14"/>
                    <a:pt x="190" y="14"/>
                  </a:cubicBezTo>
                  <a:cubicBezTo>
                    <a:pt x="190" y="14"/>
                    <a:pt x="179" y="48"/>
                    <a:pt x="175" y="60"/>
                  </a:cubicBezTo>
                  <a:cubicBezTo>
                    <a:pt x="174" y="61"/>
                    <a:pt x="173" y="60"/>
                    <a:pt x="173" y="60"/>
                  </a:cubicBezTo>
                  <a:cubicBezTo>
                    <a:pt x="144" y="14"/>
                    <a:pt x="144" y="14"/>
                    <a:pt x="144" y="14"/>
                  </a:cubicBezTo>
                  <a:cubicBezTo>
                    <a:pt x="144" y="14"/>
                    <a:pt x="144" y="14"/>
                    <a:pt x="145" y="14"/>
                  </a:cubicBezTo>
                  <a:close/>
                  <a:moveTo>
                    <a:pt x="74" y="59"/>
                  </a:moveTo>
                  <a:cubicBezTo>
                    <a:pt x="71" y="48"/>
                    <a:pt x="59" y="15"/>
                    <a:pt x="59" y="15"/>
                  </a:cubicBezTo>
                  <a:cubicBezTo>
                    <a:pt x="59" y="15"/>
                    <a:pt x="59" y="14"/>
                    <a:pt x="60" y="14"/>
                  </a:cubicBezTo>
                  <a:cubicBezTo>
                    <a:pt x="70" y="14"/>
                    <a:pt x="98" y="14"/>
                    <a:pt x="104" y="14"/>
                  </a:cubicBezTo>
                  <a:cubicBezTo>
                    <a:pt x="105" y="14"/>
                    <a:pt x="104" y="14"/>
                    <a:pt x="104" y="14"/>
                  </a:cubicBezTo>
                  <a:cubicBezTo>
                    <a:pt x="76" y="59"/>
                    <a:pt x="76" y="59"/>
                    <a:pt x="76" y="59"/>
                  </a:cubicBezTo>
                  <a:cubicBezTo>
                    <a:pt x="76" y="59"/>
                    <a:pt x="75" y="60"/>
                    <a:pt x="74" y="59"/>
                  </a:cubicBezTo>
                  <a:close/>
                  <a:moveTo>
                    <a:pt x="166" y="83"/>
                  </a:moveTo>
                  <a:cubicBezTo>
                    <a:pt x="167" y="83"/>
                    <a:pt x="166" y="84"/>
                    <a:pt x="166" y="84"/>
                  </a:cubicBezTo>
                  <a:cubicBezTo>
                    <a:pt x="128" y="198"/>
                    <a:pt x="128" y="198"/>
                    <a:pt x="128" y="198"/>
                  </a:cubicBezTo>
                  <a:cubicBezTo>
                    <a:pt x="128" y="198"/>
                    <a:pt x="127" y="198"/>
                    <a:pt x="127" y="198"/>
                  </a:cubicBezTo>
                  <a:cubicBezTo>
                    <a:pt x="126" y="198"/>
                    <a:pt x="123" y="198"/>
                    <a:pt x="122" y="198"/>
                  </a:cubicBezTo>
                  <a:cubicBezTo>
                    <a:pt x="122" y="198"/>
                    <a:pt x="121" y="198"/>
                    <a:pt x="121" y="198"/>
                  </a:cubicBezTo>
                  <a:cubicBezTo>
                    <a:pt x="83" y="84"/>
                    <a:pt x="83" y="84"/>
                    <a:pt x="83" y="84"/>
                  </a:cubicBezTo>
                  <a:cubicBezTo>
                    <a:pt x="83" y="84"/>
                    <a:pt x="83" y="83"/>
                    <a:pt x="83" y="83"/>
                  </a:cubicBezTo>
                  <a:cubicBezTo>
                    <a:pt x="104" y="83"/>
                    <a:pt x="145" y="83"/>
                    <a:pt x="166" y="83"/>
                  </a:cubicBezTo>
                  <a:close/>
                  <a:moveTo>
                    <a:pt x="47" y="21"/>
                  </a:moveTo>
                  <a:cubicBezTo>
                    <a:pt x="51" y="32"/>
                    <a:pt x="61" y="63"/>
                    <a:pt x="63" y="68"/>
                  </a:cubicBezTo>
                  <a:cubicBezTo>
                    <a:pt x="63" y="69"/>
                    <a:pt x="63" y="69"/>
                    <a:pt x="62" y="69"/>
                  </a:cubicBezTo>
                  <a:cubicBezTo>
                    <a:pt x="52" y="69"/>
                    <a:pt x="31" y="69"/>
                    <a:pt x="20" y="69"/>
                  </a:cubicBezTo>
                  <a:cubicBezTo>
                    <a:pt x="19" y="69"/>
                    <a:pt x="20" y="68"/>
                    <a:pt x="20" y="68"/>
                  </a:cubicBezTo>
                  <a:cubicBezTo>
                    <a:pt x="46" y="21"/>
                    <a:pt x="46" y="21"/>
                    <a:pt x="46" y="21"/>
                  </a:cubicBezTo>
                  <a:cubicBezTo>
                    <a:pt x="46" y="21"/>
                    <a:pt x="46" y="20"/>
                    <a:pt x="47" y="21"/>
                  </a:cubicBezTo>
                  <a:close/>
                  <a:moveTo>
                    <a:pt x="22" y="83"/>
                  </a:moveTo>
                  <a:cubicBezTo>
                    <a:pt x="33" y="83"/>
                    <a:pt x="56" y="83"/>
                    <a:pt x="67" y="83"/>
                  </a:cubicBezTo>
                  <a:cubicBezTo>
                    <a:pt x="68" y="83"/>
                    <a:pt x="68" y="84"/>
                    <a:pt x="68" y="84"/>
                  </a:cubicBezTo>
                  <a:cubicBezTo>
                    <a:pt x="107" y="197"/>
                    <a:pt x="107" y="197"/>
                    <a:pt x="107" y="197"/>
                  </a:cubicBezTo>
                  <a:cubicBezTo>
                    <a:pt x="107" y="197"/>
                    <a:pt x="107" y="198"/>
                    <a:pt x="106" y="198"/>
                  </a:cubicBezTo>
                  <a:cubicBezTo>
                    <a:pt x="106" y="198"/>
                    <a:pt x="105" y="198"/>
                    <a:pt x="105" y="198"/>
                  </a:cubicBezTo>
                  <a:cubicBezTo>
                    <a:pt x="105" y="198"/>
                    <a:pt x="104" y="197"/>
                    <a:pt x="104" y="197"/>
                  </a:cubicBezTo>
                  <a:cubicBezTo>
                    <a:pt x="21" y="84"/>
                    <a:pt x="21" y="84"/>
                    <a:pt x="21" y="84"/>
                  </a:cubicBezTo>
                  <a:cubicBezTo>
                    <a:pt x="21" y="84"/>
                    <a:pt x="21" y="83"/>
                    <a:pt x="22" y="83"/>
                  </a:cubicBezTo>
                  <a:close/>
                  <a:moveTo>
                    <a:pt x="146" y="198"/>
                  </a:moveTo>
                  <a:cubicBezTo>
                    <a:pt x="145" y="198"/>
                    <a:pt x="143" y="198"/>
                    <a:pt x="143" y="198"/>
                  </a:cubicBezTo>
                  <a:cubicBezTo>
                    <a:pt x="142" y="198"/>
                    <a:pt x="142" y="198"/>
                    <a:pt x="142" y="198"/>
                  </a:cubicBezTo>
                  <a:cubicBezTo>
                    <a:pt x="181" y="84"/>
                    <a:pt x="181" y="84"/>
                    <a:pt x="181" y="84"/>
                  </a:cubicBezTo>
                  <a:cubicBezTo>
                    <a:pt x="181" y="84"/>
                    <a:pt x="181" y="83"/>
                    <a:pt x="182" y="83"/>
                  </a:cubicBezTo>
                  <a:cubicBezTo>
                    <a:pt x="194" y="83"/>
                    <a:pt x="217" y="83"/>
                    <a:pt x="229" y="83"/>
                  </a:cubicBezTo>
                  <a:cubicBezTo>
                    <a:pt x="230" y="83"/>
                    <a:pt x="229" y="84"/>
                    <a:pt x="229" y="84"/>
                  </a:cubicBezTo>
                  <a:cubicBezTo>
                    <a:pt x="146" y="198"/>
                    <a:pt x="146" y="198"/>
                    <a:pt x="146" y="198"/>
                  </a:cubicBezTo>
                  <a:cubicBezTo>
                    <a:pt x="146" y="198"/>
                    <a:pt x="146" y="198"/>
                    <a:pt x="146" y="198"/>
                  </a:cubicBezTo>
                  <a:close/>
                </a:path>
              </a:pathLst>
            </a:custGeom>
            <a:solidFill>
              <a:srgbClr val="28282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nvGrpSpPr>
            <p:cNvPr id="19" name="组合 18">
              <a:extLst>
                <a:ext uri="{FF2B5EF4-FFF2-40B4-BE49-F238E27FC236}">
                  <a16:creationId xmlns:a16="http://schemas.microsoft.com/office/drawing/2014/main" id="{CE00156E-B389-4E80-8347-A100D7156A40}"/>
                </a:ext>
              </a:extLst>
            </p:cNvPr>
            <p:cNvGrpSpPr/>
            <p:nvPr/>
          </p:nvGrpSpPr>
          <p:grpSpPr>
            <a:xfrm>
              <a:off x="9960436" y="4779449"/>
              <a:ext cx="3322490" cy="1705613"/>
              <a:chOff x="1331170" y="4779449"/>
              <a:chExt cx="3322490" cy="1705613"/>
            </a:xfrm>
          </p:grpSpPr>
          <p:sp>
            <p:nvSpPr>
              <p:cNvPr id="20" name="文本框 19">
                <a:extLst>
                  <a:ext uri="{FF2B5EF4-FFF2-40B4-BE49-F238E27FC236}">
                    <a16:creationId xmlns:a16="http://schemas.microsoft.com/office/drawing/2014/main" id="{FFA7A1FC-62C1-4658-8E36-B672B4CAFBA8}"/>
                  </a:ext>
                </a:extLst>
              </p:cNvPr>
              <p:cNvSpPr txBox="1"/>
              <p:nvPr/>
            </p:nvSpPr>
            <p:spPr>
              <a:xfrm>
                <a:off x="1331170" y="4779449"/>
                <a:ext cx="2697979" cy="320281"/>
              </a:xfrm>
              <a:prstGeom prst="rect">
                <a:avLst/>
              </a:prstGeom>
              <a:solidFill>
                <a:srgbClr val="EBD3B7"/>
              </a:solidFill>
            </p:spPr>
            <p:txBody>
              <a:bodyPr wrap="square" rtlCol="0">
                <a:spAutoFit/>
              </a:bodyPr>
              <a:lstStyle>
                <a:defPPr>
                  <a:defRPr lang="zh-CN"/>
                </a:defPPr>
                <a:lvl1pPr>
                  <a:defRPr sz="1600" b="1">
                    <a:latin typeface="AXIS Std M" panose="020B0600000000000000" pitchFamily="34" charset="-128"/>
                    <a:ea typeface="AXIS Std M" panose="020B0600000000000000" pitchFamily="34" charset="-128"/>
                    <a:cs typeface="Open Sans" panose="020B0606030504020204" pitchFamily="34" charset="0"/>
                  </a:defRPr>
                </a:lvl1pPr>
              </a:lstStyle>
              <a:p>
                <a:r>
                  <a:rPr lang="en-US" altLang="zh-CN" dirty="0"/>
                  <a:t>Public transit base map</a:t>
                </a:r>
              </a:p>
            </p:txBody>
          </p:sp>
          <p:sp>
            <p:nvSpPr>
              <p:cNvPr id="21" name="矩形 20">
                <a:extLst>
                  <a:ext uri="{FF2B5EF4-FFF2-40B4-BE49-F238E27FC236}">
                    <a16:creationId xmlns:a16="http://schemas.microsoft.com/office/drawing/2014/main" id="{254262B1-4B9A-4416-8F76-9213CC4D681B}"/>
                  </a:ext>
                </a:extLst>
              </p:cNvPr>
              <p:cNvSpPr/>
              <p:nvPr/>
            </p:nvSpPr>
            <p:spPr>
              <a:xfrm>
                <a:off x="1331170" y="5192104"/>
                <a:ext cx="3322490" cy="1292958"/>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Taxi ride trip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from Chicago open data portal</a:t>
                </a:r>
              </a:p>
              <a:p>
                <a:pPr marL="285750" indent="-285750">
                  <a:lnSpc>
                    <a:spcPct val="120000"/>
                  </a:lnSpc>
                  <a:buFont typeface="Arial" panose="020B0604020202020204" pitchFamily="34" charset="0"/>
                  <a:buChar char="•"/>
                </a:pPr>
                <a:r>
                  <a:rPr lang="en-US" altLang="zh-CN" sz="1400" b="1" i="0" dirty="0">
                    <a:solidFill>
                      <a:srgbClr val="5E5E5E"/>
                    </a:solidFill>
                    <a:effectLst/>
                    <a:latin typeface="Open Sans" panose="020B0606030504020204" pitchFamily="34" charset="0"/>
                  </a:rPr>
                  <a:t>Metra</a:t>
                </a:r>
                <a:r>
                  <a:rPr lang="en-US" altLang="zh-CN" sz="1400" b="0" i="0" dirty="0">
                    <a:solidFill>
                      <a:srgbClr val="5E5E5E"/>
                    </a:solidFill>
                    <a:effectLst/>
                    <a:latin typeface="Open Sans" panose="020B0606030504020204" pitchFamily="34" charset="0"/>
                  </a:rPr>
                  <a:t> Lines and Metra stations</a:t>
                </a:r>
              </a:p>
              <a:p>
                <a:pPr marL="285750" indent="-285750">
                  <a:lnSpc>
                    <a:spcPct val="120000"/>
                  </a:lnSpc>
                  <a:buFont typeface="Arial" panose="020B0604020202020204" pitchFamily="34" charset="0"/>
                  <a:buChar char="•"/>
                </a:pPr>
                <a:r>
                  <a:rPr lang="en-US" altLang="zh-CN" sz="1400" b="1" dirty="0">
                    <a:solidFill>
                      <a:srgbClr val="5E5E5E"/>
                    </a:solidFill>
                    <a:latin typeface="Open Sans" panose="020B0606030504020204" pitchFamily="34" charset="0"/>
                  </a:rPr>
                  <a:t>Bus</a:t>
                </a:r>
                <a:r>
                  <a:rPr lang="en-US" altLang="zh-CN" sz="1400" dirty="0">
                    <a:solidFill>
                      <a:srgbClr val="5E5E5E"/>
                    </a:solidFill>
                    <a:latin typeface="Open Sans" panose="020B0606030504020204" pitchFamily="34" charset="0"/>
                  </a:rPr>
                  <a:t> lines and Bus stops</a:t>
                </a:r>
                <a:endParaRPr lang="en-US" altLang="zh-CN" sz="1400" b="0" i="0" dirty="0">
                  <a:solidFill>
                    <a:srgbClr val="5E5E5E"/>
                  </a:solidFill>
                  <a:effectLst/>
                  <a:latin typeface="Open Sans" panose="020B0606030504020204" pitchFamily="34" charset="0"/>
                </a:endParaRPr>
              </a:p>
              <a:p>
                <a:pPr marL="285750" indent="-285750">
                  <a:lnSpc>
                    <a:spcPct val="120000"/>
                  </a:lnSpc>
                  <a:buFont typeface="Arial" panose="020B0604020202020204" pitchFamily="34" charset="0"/>
                  <a:buChar char="•"/>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Street center lines</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sp>
        <p:nvSpPr>
          <p:cNvPr id="22" name="灯片编号占位符 5">
            <a:extLst>
              <a:ext uri="{FF2B5EF4-FFF2-40B4-BE49-F238E27FC236}">
                <a16:creationId xmlns:a16="http://schemas.microsoft.com/office/drawing/2014/main" id="{C4E7C94A-B11B-4225-893D-F12B9FED9D02}"/>
              </a:ext>
            </a:extLst>
          </p:cNvPr>
          <p:cNvSpPr>
            <a:spLocks noGrp="1"/>
          </p:cNvSpPr>
          <p:nvPr>
            <p:ph type="sldNum" sz="quarter" idx="12"/>
          </p:nvPr>
        </p:nvSpPr>
        <p:spPr>
          <a:xfrm>
            <a:off x="11370039" y="382940"/>
            <a:ext cx="701719"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6</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23" name="文本框 22">
            <a:extLst>
              <a:ext uri="{FF2B5EF4-FFF2-40B4-BE49-F238E27FC236}">
                <a16:creationId xmlns:a16="http://schemas.microsoft.com/office/drawing/2014/main" id="{340FD933-197A-4EA2-8D25-EBF81ED02406}"/>
              </a:ext>
            </a:extLst>
          </p:cNvPr>
          <p:cNvSpPr txBox="1"/>
          <p:nvPr/>
        </p:nvSpPr>
        <p:spPr>
          <a:xfrm>
            <a:off x="2469071" y="524012"/>
            <a:ext cx="8099846" cy="581057"/>
          </a:xfrm>
          <a:prstGeom prst="rect">
            <a:avLst/>
          </a:prstGeom>
          <a:noFill/>
        </p:spPr>
        <p:txBody>
          <a:bodyPr wrap="squar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Data sources are mainly three types</a:t>
            </a:r>
            <a:endParaRPr lang="zh-CN" altLang="en-US" sz="2400" b="1"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7F248FAA-8D2C-4EDC-8E64-4ECD2DF0C95E}"/>
              </a:ext>
            </a:extLst>
          </p:cNvPr>
          <p:cNvSpPr/>
          <p:nvPr/>
        </p:nvSpPr>
        <p:spPr>
          <a:xfrm>
            <a:off x="4422345" y="4043354"/>
            <a:ext cx="3347310" cy="1625253"/>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Public schools</a:t>
            </a:r>
          </a:p>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Hospitals</a:t>
            </a:r>
          </a:p>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Open space </a:t>
            </a: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especially </a:t>
            </a:r>
            <a:r>
              <a:rPr lang="zh-CN" alt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neighbor </a:t>
            </a:r>
          </a:p>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space gardens</a:t>
            </a:r>
          </a:p>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Grocery stores</a:t>
            </a:r>
          </a:p>
        </p:txBody>
      </p:sp>
      <p:sp>
        <p:nvSpPr>
          <p:cNvPr id="32" name="云形 31">
            <a:extLst>
              <a:ext uri="{FF2B5EF4-FFF2-40B4-BE49-F238E27FC236}">
                <a16:creationId xmlns:a16="http://schemas.microsoft.com/office/drawing/2014/main" id="{1C433F9D-782D-46D9-B8E2-D6A9FFA571D1}"/>
              </a:ext>
            </a:extLst>
          </p:cNvPr>
          <p:cNvSpPr/>
          <p:nvPr/>
        </p:nvSpPr>
        <p:spPr>
          <a:xfrm rot="21154124">
            <a:off x="6249987" y="3932753"/>
            <a:ext cx="5455504" cy="2735473"/>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5B0458E1-3A44-41F6-BEC0-400C68D88B1C}"/>
              </a:ext>
            </a:extLst>
          </p:cNvPr>
          <p:cNvSpPr/>
          <p:nvPr/>
        </p:nvSpPr>
        <p:spPr>
          <a:xfrm>
            <a:off x="6937151" y="4526078"/>
            <a:ext cx="5425964" cy="1585755"/>
          </a:xfrm>
          <a:prstGeom prst="rect">
            <a:avLst/>
          </a:prstGeom>
        </p:spPr>
        <p:txBody>
          <a:bodyPr wrap="square">
            <a:spAutoFit/>
          </a:bodyPr>
          <a:lstStyle/>
          <a:p>
            <a:pPr>
              <a:lnSpc>
                <a:spcPct val="120000"/>
              </a:lnSpc>
            </a:pPr>
            <a:r>
              <a:rPr lang="en-US" altLang="zh-CN"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Assumption</a:t>
            </a:r>
            <a:r>
              <a:rPr lang="zh-CN" altLang="en-US"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a:t>
            </a:r>
            <a:endParaRPr lang="en-US" altLang="zh-CN" b="1"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altLang="zh-CN" sz="16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Accessible to public facilities and public transit,</a:t>
            </a:r>
          </a:p>
          <a:p>
            <a:pPr>
              <a:lnSpc>
                <a:spcPct val="120000"/>
              </a:lnSpc>
            </a:pPr>
            <a:r>
              <a:rPr lang="en-US" altLang="zh-CN" sz="16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Developed the neighbor is, </a:t>
            </a:r>
          </a:p>
          <a:p>
            <a:pPr>
              <a:lnSpc>
                <a:spcPct val="120000"/>
              </a:lnSpc>
            </a:pPr>
            <a:endParaRPr lang="en-US" altLang="zh-CN" sz="16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altLang="zh-CN" sz="16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Less commuting burden where it is.</a:t>
            </a:r>
          </a:p>
        </p:txBody>
      </p:sp>
      <p:sp>
        <p:nvSpPr>
          <p:cNvPr id="15" name="文本框 14">
            <a:extLst>
              <a:ext uri="{FF2B5EF4-FFF2-40B4-BE49-F238E27FC236}">
                <a16:creationId xmlns:a16="http://schemas.microsoft.com/office/drawing/2014/main" id="{B8F657A4-C65D-4FA2-8D89-1A0B748FCAC4}"/>
              </a:ext>
            </a:extLst>
          </p:cNvPr>
          <p:cNvSpPr txBox="1"/>
          <p:nvPr/>
        </p:nvSpPr>
        <p:spPr>
          <a:xfrm>
            <a:off x="4741170" y="3560303"/>
            <a:ext cx="2790687" cy="338554"/>
          </a:xfrm>
          <a:prstGeom prst="rect">
            <a:avLst/>
          </a:prstGeom>
          <a:solidFill>
            <a:srgbClr val="EBD3B7"/>
          </a:solidFill>
        </p:spPr>
        <p:txBody>
          <a:bodyPr wrap="square" rtlCol="0">
            <a:spAutoFit/>
          </a:bodyPr>
          <a:lstStyle>
            <a:defPPr>
              <a:defRPr lang="zh-CN"/>
            </a:defPPr>
            <a:lvl1pPr>
              <a:defRPr sz="1600" b="1">
                <a:latin typeface="AXIS Std M" panose="020B0600000000000000" pitchFamily="34" charset="-128"/>
                <a:ea typeface="AXIS Std M" panose="020B0600000000000000" pitchFamily="34" charset="-128"/>
                <a:cs typeface="Open Sans" panose="020B0606030504020204" pitchFamily="34" charset="0"/>
              </a:defRPr>
            </a:lvl1pPr>
          </a:lstStyle>
          <a:p>
            <a:r>
              <a:rPr lang="en-US" altLang="zh-CN" dirty="0"/>
              <a:t>Facilities and amenities</a:t>
            </a:r>
            <a:endParaRPr lang="zh-CN" altLang="en-US" dirty="0"/>
          </a:p>
        </p:txBody>
      </p:sp>
      <p:sp>
        <p:nvSpPr>
          <p:cNvPr id="16" name="矩形 15">
            <a:extLst>
              <a:ext uri="{FF2B5EF4-FFF2-40B4-BE49-F238E27FC236}">
                <a16:creationId xmlns:a16="http://schemas.microsoft.com/office/drawing/2014/main" id="{72398CCA-439C-4B5E-A445-0FCEB50CF3CF}"/>
              </a:ext>
            </a:extLst>
          </p:cNvPr>
          <p:cNvSpPr/>
          <p:nvPr/>
        </p:nvSpPr>
        <p:spPr>
          <a:xfrm>
            <a:off x="8831358" y="577162"/>
            <a:ext cx="3475117" cy="591124"/>
          </a:xfrm>
          <a:prstGeom prst="rect">
            <a:avLst/>
          </a:prstGeom>
        </p:spPr>
        <p:txBody>
          <a:bodyPr wrap="square">
            <a:spAutoFit/>
          </a:bodyPr>
          <a:lstStyle/>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Source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Open street map</a:t>
            </a:r>
          </a:p>
          <a:p>
            <a:pPr>
              <a:lnSpc>
                <a:spcPct val="120000"/>
              </a:lnSpc>
            </a:pPr>
            <a:r>
              <a:rPr lang="zh-CN" altLang="en-US" sz="1400" dirty="0">
                <a:solidFill>
                  <a:schemeClr val="tx1">
                    <a:lumMod val="75000"/>
                    <a:lumOff val="25000"/>
                  </a:schemeClr>
                </a:solidFill>
                <a:latin typeface="Open Sans" panose="020B0606030504020204" pitchFamily="34" charset="0"/>
                <a:cs typeface="Open Sans" panose="020B0606030504020204" pitchFamily="34" charset="0"/>
              </a:rPr>
              <a:t>              </a:t>
            </a:r>
            <a:r>
              <a:rPr lang="en-US" altLang="zh-CN" sz="1400" dirty="0">
                <a:solidFill>
                  <a:schemeClr val="tx1">
                    <a:lumMod val="75000"/>
                    <a:lumOff val="25000"/>
                  </a:schemeClr>
                </a:solidFill>
                <a:latin typeface="Open Sans" panose="020B0606030504020204" pitchFamily="34" charset="0"/>
                <a:cs typeface="Open Sans" panose="020B0606030504020204" pitchFamily="34" charset="0"/>
              </a:rPr>
              <a:t>Chicago open data portal</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33" name="箭头: 上 32">
            <a:extLst>
              <a:ext uri="{FF2B5EF4-FFF2-40B4-BE49-F238E27FC236}">
                <a16:creationId xmlns:a16="http://schemas.microsoft.com/office/drawing/2014/main" id="{691864BD-7EE9-4086-89A0-B8AE6B4A20D3}"/>
              </a:ext>
            </a:extLst>
          </p:cNvPr>
          <p:cNvSpPr/>
          <p:nvPr/>
        </p:nvSpPr>
        <p:spPr>
          <a:xfrm>
            <a:off x="6791529" y="4895112"/>
            <a:ext cx="145622" cy="25537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上 33">
            <a:extLst>
              <a:ext uri="{FF2B5EF4-FFF2-40B4-BE49-F238E27FC236}">
                <a16:creationId xmlns:a16="http://schemas.microsoft.com/office/drawing/2014/main" id="{3BF12793-B195-4E37-8890-82755B63CE4F}"/>
              </a:ext>
            </a:extLst>
          </p:cNvPr>
          <p:cNvSpPr/>
          <p:nvPr/>
        </p:nvSpPr>
        <p:spPr>
          <a:xfrm>
            <a:off x="6791529" y="5209080"/>
            <a:ext cx="145622" cy="25537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上 34">
            <a:extLst>
              <a:ext uri="{FF2B5EF4-FFF2-40B4-BE49-F238E27FC236}">
                <a16:creationId xmlns:a16="http://schemas.microsoft.com/office/drawing/2014/main" id="{C9BF093D-9B4F-475D-A4B8-537D2D3407C4}"/>
              </a:ext>
            </a:extLst>
          </p:cNvPr>
          <p:cNvSpPr/>
          <p:nvPr/>
        </p:nvSpPr>
        <p:spPr>
          <a:xfrm rot="10800000">
            <a:off x="6791529" y="5807649"/>
            <a:ext cx="145622" cy="255379"/>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E03E335-4096-460F-9043-B41D8EDD98CB}"/>
              </a:ext>
            </a:extLst>
          </p:cNvPr>
          <p:cNvSpPr txBox="1"/>
          <p:nvPr/>
        </p:nvSpPr>
        <p:spPr>
          <a:xfrm>
            <a:off x="0" y="215901"/>
            <a:ext cx="1892300" cy="369332"/>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dirty="0"/>
              <a:t>Data</a:t>
            </a:r>
          </a:p>
        </p:txBody>
      </p:sp>
      <p:sp>
        <p:nvSpPr>
          <p:cNvPr id="37" name="矩形 36">
            <a:extLst>
              <a:ext uri="{FF2B5EF4-FFF2-40B4-BE49-F238E27FC236}">
                <a16:creationId xmlns:a16="http://schemas.microsoft.com/office/drawing/2014/main" id="{0D647293-5292-4BD3-922B-81F19E45278A}"/>
              </a:ext>
            </a:extLst>
          </p:cNvPr>
          <p:cNvSpPr/>
          <p:nvPr/>
        </p:nvSpPr>
        <p:spPr>
          <a:xfrm>
            <a:off x="825500" y="1968500"/>
            <a:ext cx="4702619" cy="4009484"/>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Commuting time</a:t>
            </a: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travel means: </a:t>
            </a:r>
          </a:p>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public transit or car/taxi</a:t>
            </a:r>
          </a:p>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b) travel time in minutes</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Employment status</a:t>
            </a: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in labor force or not</a:t>
            </a:r>
          </a:p>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Races</a:t>
            </a: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white America / African America </a:t>
            </a:r>
          </a:p>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Asian / Indian America</a:t>
            </a:r>
          </a:p>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b) native / foreign</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Education</a:t>
            </a: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bachelor degree or above</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Wealth</a:t>
            </a:r>
          </a:p>
          <a:p>
            <a:pPr>
              <a:lnSpc>
                <a:spcPct val="120000"/>
              </a:lnSpc>
            </a:pPr>
            <a:r>
              <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below poverty level or not</a:t>
            </a: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endParaRPr lang="en-US" altLang="zh-CN"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224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BC318-50EB-4EEF-83DE-4DC4C812613A}"/>
              </a:ext>
            </a:extLst>
          </p:cNvPr>
          <p:cNvSpPr txBox="1"/>
          <p:nvPr/>
        </p:nvSpPr>
        <p:spPr>
          <a:xfrm>
            <a:off x="0" y="215901"/>
            <a:ext cx="1892300" cy="369332"/>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dirty="0"/>
              <a:t>Progress</a:t>
            </a:r>
          </a:p>
        </p:txBody>
      </p:sp>
      <p:grpSp>
        <p:nvGrpSpPr>
          <p:cNvPr id="10" name="组合 9">
            <a:extLst>
              <a:ext uri="{FF2B5EF4-FFF2-40B4-BE49-F238E27FC236}">
                <a16:creationId xmlns:a16="http://schemas.microsoft.com/office/drawing/2014/main" id="{5A7C2CC1-1CB9-4DEB-8039-3CA49F73684C}"/>
              </a:ext>
            </a:extLst>
          </p:cNvPr>
          <p:cNvGrpSpPr/>
          <p:nvPr/>
        </p:nvGrpSpPr>
        <p:grpSpPr>
          <a:xfrm>
            <a:off x="579235" y="1006755"/>
            <a:ext cx="10887014" cy="4543145"/>
            <a:chOff x="491286" y="1045073"/>
            <a:chExt cx="11445528" cy="4600872"/>
          </a:xfrm>
        </p:grpSpPr>
        <p:pic>
          <p:nvPicPr>
            <p:cNvPr id="5" name="图片 4">
              <a:extLst>
                <a:ext uri="{FF2B5EF4-FFF2-40B4-BE49-F238E27FC236}">
                  <a16:creationId xmlns:a16="http://schemas.microsoft.com/office/drawing/2014/main" id="{20D94387-8C72-4F33-A8AC-6881967CFC82}"/>
                </a:ext>
              </a:extLst>
            </p:cNvPr>
            <p:cNvPicPr>
              <a:picLocks noChangeAspect="1"/>
            </p:cNvPicPr>
            <p:nvPr/>
          </p:nvPicPr>
          <p:blipFill>
            <a:blip r:embed="rId2"/>
            <a:stretch>
              <a:fillRect/>
            </a:stretch>
          </p:blipFill>
          <p:spPr>
            <a:xfrm>
              <a:off x="6345619" y="1045073"/>
              <a:ext cx="5591195" cy="4600872"/>
            </a:xfrm>
            <a:prstGeom prst="rect">
              <a:avLst/>
            </a:prstGeom>
          </p:spPr>
        </p:pic>
        <p:pic>
          <p:nvPicPr>
            <p:cNvPr id="7" name="图片 6">
              <a:extLst>
                <a:ext uri="{FF2B5EF4-FFF2-40B4-BE49-F238E27FC236}">
                  <a16:creationId xmlns:a16="http://schemas.microsoft.com/office/drawing/2014/main" id="{0BD43008-E2F0-47BB-8A37-9C7A0D722FC2}"/>
                </a:ext>
              </a:extLst>
            </p:cNvPr>
            <p:cNvPicPr>
              <a:picLocks noChangeAspect="1"/>
            </p:cNvPicPr>
            <p:nvPr/>
          </p:nvPicPr>
          <p:blipFill>
            <a:blip r:embed="rId3"/>
            <a:stretch>
              <a:fillRect/>
            </a:stretch>
          </p:blipFill>
          <p:spPr>
            <a:xfrm>
              <a:off x="491286" y="1090318"/>
              <a:ext cx="5854333" cy="4510382"/>
            </a:xfrm>
            <a:prstGeom prst="rect">
              <a:avLst/>
            </a:prstGeom>
          </p:spPr>
        </p:pic>
      </p:grpSp>
      <p:sp>
        <p:nvSpPr>
          <p:cNvPr id="11" name="文本框 10">
            <a:extLst>
              <a:ext uri="{FF2B5EF4-FFF2-40B4-BE49-F238E27FC236}">
                <a16:creationId xmlns:a16="http://schemas.microsoft.com/office/drawing/2014/main" id="{CE1C4267-8091-4857-80B3-68A1CF4B0644}"/>
              </a:ext>
            </a:extLst>
          </p:cNvPr>
          <p:cNvSpPr txBox="1"/>
          <p:nvPr/>
        </p:nvSpPr>
        <p:spPr>
          <a:xfrm>
            <a:off x="1440370" y="527804"/>
            <a:ext cx="9456230" cy="581057"/>
          </a:xfrm>
          <a:prstGeom prst="rect">
            <a:avLst/>
          </a:prstGeom>
          <a:noFill/>
        </p:spPr>
        <p:txBody>
          <a:bodyPr wrap="square">
            <a:spAutoFit/>
          </a:bodyPr>
          <a:lstStyle/>
          <a:p>
            <a:pPr marL="342900" indent="-342900" algn="ctr">
              <a:lnSpc>
                <a:spcPct val="150000"/>
              </a:lnSpc>
              <a:buFont typeface="Wingdings" panose="05000000000000000000" pitchFamily="2" charset="2"/>
              <a:buChar char="ü"/>
            </a:pPr>
            <a:r>
              <a:rPr lang="en-US" altLang="zh-CN" sz="2400" b="1" dirty="0">
                <a:latin typeface="微软雅黑" panose="020B0503020204020204" pitchFamily="34" charset="-122"/>
                <a:ea typeface="微软雅黑" panose="020B0503020204020204" pitchFamily="34" charset="-122"/>
              </a:rPr>
              <a:t>Commuting time consumption pattern (public transit)</a:t>
            </a:r>
            <a:endParaRPr lang="zh-CN" altLang="en-US" sz="2400" b="1"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67870A08-8653-46E9-8BD6-55ADFE126000}"/>
              </a:ext>
            </a:extLst>
          </p:cNvPr>
          <p:cNvSpPr/>
          <p:nvPr/>
        </p:nvSpPr>
        <p:spPr>
          <a:xfrm>
            <a:off x="644758" y="5666419"/>
            <a:ext cx="5377984" cy="699359"/>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Relatively higher  travel time 30&lt;x&lt;60 min</a:t>
            </a:r>
          </a:p>
          <a:p>
            <a:pPr>
              <a:lnSpc>
                <a:spcPct val="120000"/>
              </a:lnSpc>
            </a:pP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concentrated around north east city </a:t>
            </a:r>
          </a:p>
        </p:txBody>
      </p:sp>
      <p:sp>
        <p:nvSpPr>
          <p:cNvPr id="14" name="矩形 13">
            <a:extLst>
              <a:ext uri="{FF2B5EF4-FFF2-40B4-BE49-F238E27FC236}">
                <a16:creationId xmlns:a16="http://schemas.microsoft.com/office/drawing/2014/main" id="{E3972DD8-1C28-43B8-A535-69E09E93D59D}"/>
              </a:ext>
            </a:extLst>
          </p:cNvPr>
          <p:cNvSpPr/>
          <p:nvPr/>
        </p:nvSpPr>
        <p:spPr>
          <a:xfrm>
            <a:off x="6724936" y="5666419"/>
            <a:ext cx="4822306" cy="699359"/>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higher travel time &gt;60 min</a:t>
            </a:r>
          </a:p>
          <a:p>
            <a:pPr>
              <a:lnSpc>
                <a:spcPct val="120000"/>
              </a:lnSpc>
            </a:pP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scattered around outside center city </a:t>
            </a:r>
          </a:p>
        </p:txBody>
      </p:sp>
    </p:spTree>
    <p:extLst>
      <p:ext uri="{BB962C8B-B14F-4D97-AF65-F5344CB8AC3E}">
        <p14:creationId xmlns:p14="http://schemas.microsoft.com/office/powerpoint/2010/main" val="2762104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BC318-50EB-4EEF-83DE-4DC4C812613A}"/>
              </a:ext>
            </a:extLst>
          </p:cNvPr>
          <p:cNvSpPr txBox="1"/>
          <p:nvPr/>
        </p:nvSpPr>
        <p:spPr>
          <a:xfrm>
            <a:off x="0" y="215901"/>
            <a:ext cx="1892300" cy="369332"/>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dirty="0"/>
              <a:t>Progress</a:t>
            </a:r>
          </a:p>
        </p:txBody>
      </p:sp>
      <p:pic>
        <p:nvPicPr>
          <p:cNvPr id="4" name="图片 3">
            <a:extLst>
              <a:ext uri="{FF2B5EF4-FFF2-40B4-BE49-F238E27FC236}">
                <a16:creationId xmlns:a16="http://schemas.microsoft.com/office/drawing/2014/main" id="{F6510D7A-9897-4403-9E2D-E89E51D4911C}"/>
              </a:ext>
            </a:extLst>
          </p:cNvPr>
          <p:cNvPicPr>
            <a:picLocks noChangeAspect="1"/>
          </p:cNvPicPr>
          <p:nvPr/>
        </p:nvPicPr>
        <p:blipFill>
          <a:blip r:embed="rId2"/>
          <a:stretch>
            <a:fillRect/>
          </a:stretch>
        </p:blipFill>
        <p:spPr>
          <a:xfrm>
            <a:off x="8524073" y="2626532"/>
            <a:ext cx="3291513" cy="4073922"/>
          </a:xfrm>
          <a:prstGeom prst="rect">
            <a:avLst/>
          </a:prstGeom>
        </p:spPr>
      </p:pic>
      <p:sp>
        <p:nvSpPr>
          <p:cNvPr id="11" name="文本框 10">
            <a:extLst>
              <a:ext uri="{FF2B5EF4-FFF2-40B4-BE49-F238E27FC236}">
                <a16:creationId xmlns:a16="http://schemas.microsoft.com/office/drawing/2014/main" id="{57CFD4D9-000F-4893-849F-4B6980F59E27}"/>
              </a:ext>
            </a:extLst>
          </p:cNvPr>
          <p:cNvSpPr txBox="1"/>
          <p:nvPr/>
        </p:nvSpPr>
        <p:spPr>
          <a:xfrm>
            <a:off x="424227" y="802478"/>
            <a:ext cx="8099846" cy="1135054"/>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CN" sz="2400" b="1" dirty="0">
                <a:latin typeface="微软雅黑" panose="020B0503020204020204" pitchFamily="34" charset="-122"/>
                <a:ea typeface="微软雅黑" panose="020B0503020204020204" pitchFamily="34" charset="-122"/>
              </a:rPr>
              <a:t>Spatial autocorrelation exploration</a:t>
            </a:r>
          </a:p>
          <a:p>
            <a:pPr marL="342900" indent="-342900">
              <a:lnSpc>
                <a:spcPct val="150000"/>
              </a:lnSpc>
              <a:buFont typeface="Wingdings" panose="05000000000000000000" pitchFamily="2" charset="2"/>
              <a:buChar char="ü"/>
            </a:pPr>
            <a:r>
              <a:rPr lang="en-US" altLang="zh-CN" sz="2400" b="1" dirty="0">
                <a:latin typeface="微软雅黑" panose="020B0503020204020204" pitchFamily="34" charset="-122"/>
                <a:ea typeface="微软雅黑" panose="020B0503020204020204" pitchFamily="34" charset="-122"/>
              </a:rPr>
              <a:t>Linear Regression model</a:t>
            </a:r>
            <a:endParaRPr lang="zh-CN" altLang="en-US" sz="24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05ED8B7-8447-48C4-8757-74DD0B8DC801}"/>
              </a:ext>
            </a:extLst>
          </p:cNvPr>
          <p:cNvPicPr>
            <a:picLocks noChangeAspect="1"/>
          </p:cNvPicPr>
          <p:nvPr/>
        </p:nvPicPr>
        <p:blipFill>
          <a:blip r:embed="rId3"/>
          <a:stretch>
            <a:fillRect/>
          </a:stretch>
        </p:blipFill>
        <p:spPr>
          <a:xfrm>
            <a:off x="353387" y="2374759"/>
            <a:ext cx="6917343" cy="4267340"/>
          </a:xfrm>
          <a:prstGeom prst="rect">
            <a:avLst/>
          </a:prstGeom>
        </p:spPr>
      </p:pic>
      <p:pic>
        <p:nvPicPr>
          <p:cNvPr id="9" name="图片 8">
            <a:extLst>
              <a:ext uri="{FF2B5EF4-FFF2-40B4-BE49-F238E27FC236}">
                <a16:creationId xmlns:a16="http://schemas.microsoft.com/office/drawing/2014/main" id="{3D3DAF3A-6EA0-4C2A-88DF-4A0068ACF78E}"/>
              </a:ext>
            </a:extLst>
          </p:cNvPr>
          <p:cNvPicPr>
            <a:picLocks noChangeAspect="1"/>
          </p:cNvPicPr>
          <p:nvPr/>
        </p:nvPicPr>
        <p:blipFill>
          <a:blip r:embed="rId4"/>
          <a:stretch>
            <a:fillRect/>
          </a:stretch>
        </p:blipFill>
        <p:spPr>
          <a:xfrm>
            <a:off x="7293757" y="215901"/>
            <a:ext cx="4544856" cy="2644901"/>
          </a:xfrm>
          <a:prstGeom prst="rect">
            <a:avLst/>
          </a:prstGeom>
        </p:spPr>
      </p:pic>
      <p:pic>
        <p:nvPicPr>
          <p:cNvPr id="13" name="图片 12">
            <a:extLst>
              <a:ext uri="{FF2B5EF4-FFF2-40B4-BE49-F238E27FC236}">
                <a16:creationId xmlns:a16="http://schemas.microsoft.com/office/drawing/2014/main" id="{A3F27156-6E05-4F96-8550-0B31BFE58E0E}"/>
              </a:ext>
            </a:extLst>
          </p:cNvPr>
          <p:cNvPicPr>
            <a:picLocks noChangeAspect="1"/>
          </p:cNvPicPr>
          <p:nvPr/>
        </p:nvPicPr>
        <p:blipFill>
          <a:blip r:embed="rId5"/>
          <a:stretch>
            <a:fillRect/>
          </a:stretch>
        </p:blipFill>
        <p:spPr>
          <a:xfrm>
            <a:off x="376414" y="3555760"/>
            <a:ext cx="8101677" cy="958627"/>
          </a:xfrm>
          <a:prstGeom prst="rect">
            <a:avLst/>
          </a:prstGeom>
        </p:spPr>
      </p:pic>
      <p:sp>
        <p:nvSpPr>
          <p:cNvPr id="14" name="矩形 13">
            <a:extLst>
              <a:ext uri="{FF2B5EF4-FFF2-40B4-BE49-F238E27FC236}">
                <a16:creationId xmlns:a16="http://schemas.microsoft.com/office/drawing/2014/main" id="{80425B42-2F5E-45E3-8753-5DF43C2261B6}"/>
              </a:ext>
            </a:extLst>
          </p:cNvPr>
          <p:cNvSpPr/>
          <p:nvPr/>
        </p:nvSpPr>
        <p:spPr>
          <a:xfrm>
            <a:off x="946150" y="3555760"/>
            <a:ext cx="7531941" cy="441439"/>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5884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20051F8-7B4E-47A1-80B0-6EC26F0A3B77}"/>
              </a:ext>
            </a:extLst>
          </p:cNvPr>
          <p:cNvSpPr/>
          <p:nvPr/>
        </p:nvSpPr>
        <p:spPr>
          <a:xfrm>
            <a:off x="594996" y="968772"/>
            <a:ext cx="5066154" cy="5617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3C0550FA-3474-4F9B-90FC-A8B974D10D49}"/>
              </a:ext>
            </a:extLst>
          </p:cNvPr>
          <p:cNvSpPr/>
          <p:nvPr/>
        </p:nvSpPr>
        <p:spPr>
          <a:xfrm>
            <a:off x="5849628" y="289562"/>
            <a:ext cx="6001493" cy="62964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D24BC318-50EB-4EEF-83DE-4DC4C812613A}"/>
              </a:ext>
            </a:extLst>
          </p:cNvPr>
          <p:cNvSpPr txBox="1"/>
          <p:nvPr/>
        </p:nvSpPr>
        <p:spPr>
          <a:xfrm>
            <a:off x="0" y="215901"/>
            <a:ext cx="1892300" cy="369332"/>
          </a:xfrm>
          <a:prstGeom prst="rect">
            <a:avLst/>
          </a:prstGeom>
          <a:solidFill>
            <a:schemeClr val="tx1"/>
          </a:solidFill>
        </p:spPr>
        <p:txBody>
          <a:bodyPr wrap="square" rtlCol="0">
            <a:spAutoFit/>
          </a:bodyPr>
          <a:lstStyle>
            <a:defPPr>
              <a:defRPr lang="zh-CN"/>
            </a:defPPr>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tLang="zh-CN" dirty="0"/>
              <a:t>Next steps</a:t>
            </a:r>
          </a:p>
        </p:txBody>
      </p:sp>
      <p:sp>
        <p:nvSpPr>
          <p:cNvPr id="3" name="矩形 2">
            <a:extLst>
              <a:ext uri="{FF2B5EF4-FFF2-40B4-BE49-F238E27FC236}">
                <a16:creationId xmlns:a16="http://schemas.microsoft.com/office/drawing/2014/main" id="{AD847778-D9C0-420B-B147-2DD8FD496A3C}"/>
              </a:ext>
            </a:extLst>
          </p:cNvPr>
          <p:cNvSpPr/>
          <p:nvPr/>
        </p:nvSpPr>
        <p:spPr>
          <a:xfrm>
            <a:off x="685680" y="1600656"/>
            <a:ext cx="4822306" cy="4798942"/>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GWR </a:t>
            </a: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(Geographically weighted regression) </a:t>
            </a:r>
            <a:r>
              <a:rPr lang="en-US" altLang="zh-CN"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analysis, </a:t>
            </a: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find the most determined factors leading to higher commuting time.</a:t>
            </a:r>
          </a:p>
          <a:p>
            <a:pPr marL="285750" indent="-285750">
              <a:lnSpc>
                <a:spcPct val="120000"/>
              </a:lnSpc>
              <a:buFont typeface="Arial" panose="020B0604020202020204" pitchFamily="34" charset="0"/>
              <a:buChar char="•"/>
            </a:pPr>
            <a:endParaRPr lang="en-US" altLang="zh-CN"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Make comparison </a:t>
            </a: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of the difference between China and America, which may be resulted from different historical and cultural characteristics.</a:t>
            </a:r>
          </a:p>
          <a:p>
            <a:pPr marL="285750" indent="-285750">
              <a:lnSpc>
                <a:spcPct val="120000"/>
              </a:lnSpc>
              <a:buFont typeface="Arial" panose="020B0604020202020204" pitchFamily="34" charset="0"/>
              <a:buChar char="•"/>
            </a:pPr>
            <a:endPar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Separately </a:t>
            </a:r>
            <a:r>
              <a:rPr lang="en-US" altLang="zh-CN"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analysis car and taxi ride</a:t>
            </a: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which reflect different pattern from  public transit method only.</a:t>
            </a:r>
            <a:endParaRPr lang="en-US" altLang="zh-CN"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endPar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Explore </a:t>
            </a:r>
            <a:r>
              <a:rPr lang="en-US" altLang="zh-CN"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potential policy or city plan principals </a:t>
            </a: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by making use of the findings from the analysis.</a:t>
            </a:r>
          </a:p>
        </p:txBody>
      </p:sp>
      <p:sp>
        <p:nvSpPr>
          <p:cNvPr id="5" name="文本框 4">
            <a:extLst>
              <a:ext uri="{FF2B5EF4-FFF2-40B4-BE49-F238E27FC236}">
                <a16:creationId xmlns:a16="http://schemas.microsoft.com/office/drawing/2014/main" id="{A498E8C6-7AAF-4E4B-8E8E-2BE6128C8684}"/>
              </a:ext>
            </a:extLst>
          </p:cNvPr>
          <p:cNvSpPr txBox="1"/>
          <p:nvPr/>
        </p:nvSpPr>
        <p:spPr>
          <a:xfrm>
            <a:off x="825500" y="986338"/>
            <a:ext cx="8099846" cy="581057"/>
          </a:xfrm>
          <a:prstGeom prst="rect">
            <a:avLst/>
          </a:prstGeom>
          <a:noFill/>
        </p:spPr>
        <p:txBody>
          <a:bodyPr wrap="squar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Next step</a:t>
            </a:r>
            <a:endParaRPr lang="zh-CN" altLang="en-US" sz="24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5BC1E919-00E4-46EC-B848-653D085F46B9}"/>
              </a:ext>
            </a:extLst>
          </p:cNvPr>
          <p:cNvSpPr/>
          <p:nvPr/>
        </p:nvSpPr>
        <p:spPr>
          <a:xfrm>
            <a:off x="7023100" y="2324100"/>
            <a:ext cx="4702619" cy="2730684"/>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How to combine facility data into census tracts, </a:t>
            </a:r>
          </a:p>
          <a:p>
            <a:pPr>
              <a:lnSpc>
                <a:spcPct val="120000"/>
              </a:lnSpc>
            </a:pP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Currently, they are only points, I got stuck when </a:t>
            </a:r>
          </a:p>
          <a:p>
            <a:pPr>
              <a:lnSpc>
                <a:spcPct val="120000"/>
              </a:lnSpc>
            </a:pP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trying to measure the accessibility to those POI.</a:t>
            </a:r>
          </a:p>
          <a:p>
            <a:pPr>
              <a:lnSpc>
                <a:spcPct val="120000"/>
              </a:lnSpc>
            </a:pP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r>
              <a:rPr lang="en-US" altLang="zh-CN"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nn</a:t>
            </a: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function doesn’t work here)</a:t>
            </a:r>
          </a:p>
          <a:p>
            <a:pPr>
              <a:lnSpc>
                <a:spcPct val="120000"/>
              </a:lnSpc>
            </a:pPr>
            <a:endPar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pPr>
            <a:r>
              <a:rPr lang="en-US" altLang="zh-CN"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How to dive deep into this problem?</a:t>
            </a:r>
          </a:p>
          <a:p>
            <a:pPr>
              <a:lnSpc>
                <a:spcPct val="120000"/>
              </a:lnSpc>
            </a:pPr>
            <a:r>
              <a:rPr lang="en-US" altLang="zh-CN"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 cannot think of any other deliverable besides the ones above.</a:t>
            </a:r>
          </a:p>
        </p:txBody>
      </p:sp>
      <p:pic>
        <p:nvPicPr>
          <p:cNvPr id="2050" name="Picture 2" descr="Help! Support Symbol in Speech Bubble! Vector Flat Icon Design. Online  Communications and Networking. Stock Vector - Illustration of design,  networking: 120705452">
            <a:extLst>
              <a:ext uri="{FF2B5EF4-FFF2-40B4-BE49-F238E27FC236}">
                <a16:creationId xmlns:a16="http://schemas.microsoft.com/office/drawing/2014/main" id="{76EF4E0A-24F9-4495-B9C4-879446E0CE48}"/>
              </a:ext>
            </a:extLst>
          </p:cNvPr>
          <p:cNvPicPr>
            <a:picLocks noChangeAspect="1" noChangeArrowheads="1"/>
          </p:cNvPicPr>
          <p:nvPr/>
        </p:nvPicPr>
        <p:blipFill rotWithShape="1">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t="11481" b="24075"/>
          <a:stretch/>
        </p:blipFill>
        <p:spPr bwMode="auto">
          <a:xfrm>
            <a:off x="5696464" y="400567"/>
            <a:ext cx="2346944" cy="16173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9AA583A-7FE2-4749-82B8-EDD7CAB9C1C4}"/>
              </a:ext>
            </a:extLst>
          </p:cNvPr>
          <p:cNvSpPr txBox="1"/>
          <p:nvPr/>
        </p:nvSpPr>
        <p:spPr>
          <a:xfrm>
            <a:off x="7023100" y="1147866"/>
            <a:ext cx="5016500" cy="580480"/>
          </a:xfrm>
          <a:prstGeom prst="rect">
            <a:avLst/>
          </a:prstGeom>
          <a:noFill/>
        </p:spPr>
        <p:txBody>
          <a:bodyPr wrap="squar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Confusion/ Begging advice </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38604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6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e7d195523061f1c0214d268728035a112e1f1a63855fa0d5B3BC3571FB2346650E40B27C71D4ADB669896543E409C0762562804D99F14164E036E91A4D200FB459B9C67F1066513BDCC2663F2655ED5A2F3E64E50905ECC13FD08E412A2449DFC0DEA4732AF4E76A12DAA23714D9A24C7EAC7F7CD8FF94AEC7D4E9162B55FEA74E289784371BE33B</_7b1dac89e7d195523061f1c0316ecb71>
</e7d195523061f1c0>
</file>

<file path=customXml/itemProps1.xml><?xml version="1.0" encoding="utf-8"?>
<ds:datastoreItem xmlns:ds="http://schemas.openxmlformats.org/officeDocument/2006/customXml" ds:itemID="{B0F3114C-015A-4FAC-B9BB-D791D02A1142}">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4295</TotalTime>
  <Words>630</Words>
  <Application>Microsoft Office PowerPoint</Application>
  <PresentationFormat>宽屏</PresentationFormat>
  <Paragraphs>120</Paragraphs>
  <Slides>10</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AXIS Std M</vt:lpstr>
      <vt:lpstr>等线</vt:lpstr>
      <vt:lpstr>等线 Light</vt:lpstr>
      <vt:lpstr>微软雅黑</vt:lpstr>
      <vt:lpstr>Arial</vt:lpstr>
      <vt:lpstr>Arial Rounded MT Bold</vt:lpstr>
      <vt:lpstr>Open Sans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YAO YAO</cp:lastModifiedBy>
  <cp:revision>167</cp:revision>
  <dcterms:created xsi:type="dcterms:W3CDTF">2016-07-16T14:51:57Z</dcterms:created>
  <dcterms:modified xsi:type="dcterms:W3CDTF">2022-02-14T02:03:05Z</dcterms:modified>
</cp:coreProperties>
</file>